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715" r:id="rId3"/>
    <p:sldMasterId id="2147483729" r:id="rId4"/>
    <p:sldMasterId id="2147483746" r:id="rId5"/>
    <p:sldMasterId id="2147483753" r:id="rId6"/>
    <p:sldMasterId id="2147483767" r:id="rId7"/>
    <p:sldMasterId id="2147483784" r:id="rId8"/>
  </p:sldMasterIdLst>
  <p:notesMasterIdLst>
    <p:notesMasterId r:id="rId170"/>
  </p:notesMasterIdLst>
  <p:sldIdLst>
    <p:sldId id="258" r:id="rId9"/>
    <p:sldId id="314" r:id="rId10"/>
    <p:sldId id="666" r:id="rId11"/>
    <p:sldId id="586" r:id="rId12"/>
    <p:sldId id="587" r:id="rId13"/>
    <p:sldId id="588" r:id="rId14"/>
    <p:sldId id="589" r:id="rId15"/>
    <p:sldId id="590" r:id="rId16"/>
    <p:sldId id="591" r:id="rId17"/>
    <p:sldId id="592" r:id="rId18"/>
    <p:sldId id="593" r:id="rId19"/>
    <p:sldId id="594" r:id="rId20"/>
    <p:sldId id="595" r:id="rId21"/>
    <p:sldId id="596" r:id="rId22"/>
    <p:sldId id="597" r:id="rId23"/>
    <p:sldId id="598" r:id="rId24"/>
    <p:sldId id="599" r:id="rId25"/>
    <p:sldId id="600" r:id="rId26"/>
    <p:sldId id="601" r:id="rId27"/>
    <p:sldId id="602" r:id="rId28"/>
    <p:sldId id="603" r:id="rId29"/>
    <p:sldId id="604" r:id="rId30"/>
    <p:sldId id="605" r:id="rId31"/>
    <p:sldId id="606" r:id="rId32"/>
    <p:sldId id="607" r:id="rId33"/>
    <p:sldId id="702" r:id="rId34"/>
    <p:sldId id="675" r:id="rId35"/>
    <p:sldId id="676" r:id="rId36"/>
    <p:sldId id="677" r:id="rId37"/>
    <p:sldId id="678" r:id="rId38"/>
    <p:sldId id="679" r:id="rId39"/>
    <p:sldId id="680" r:id="rId40"/>
    <p:sldId id="681" r:id="rId41"/>
    <p:sldId id="682" r:id="rId42"/>
    <p:sldId id="683" r:id="rId43"/>
    <p:sldId id="684" r:id="rId44"/>
    <p:sldId id="685" r:id="rId45"/>
    <p:sldId id="686" r:id="rId46"/>
    <p:sldId id="687" r:id="rId47"/>
    <p:sldId id="688" r:id="rId48"/>
    <p:sldId id="689" r:id="rId49"/>
    <p:sldId id="690" r:id="rId50"/>
    <p:sldId id="691" r:id="rId51"/>
    <p:sldId id="692" r:id="rId52"/>
    <p:sldId id="693" r:id="rId53"/>
    <p:sldId id="694" r:id="rId54"/>
    <p:sldId id="695" r:id="rId55"/>
    <p:sldId id="696" r:id="rId56"/>
    <p:sldId id="697" r:id="rId57"/>
    <p:sldId id="698" r:id="rId58"/>
    <p:sldId id="699" r:id="rId59"/>
    <p:sldId id="700" r:id="rId60"/>
    <p:sldId id="701" r:id="rId61"/>
    <p:sldId id="703" r:id="rId62"/>
    <p:sldId id="705" r:id="rId63"/>
    <p:sldId id="706" r:id="rId64"/>
    <p:sldId id="707" r:id="rId65"/>
    <p:sldId id="708" r:id="rId66"/>
    <p:sldId id="709" r:id="rId67"/>
    <p:sldId id="710" r:id="rId68"/>
    <p:sldId id="712" r:id="rId69"/>
    <p:sldId id="713" r:id="rId70"/>
    <p:sldId id="714" r:id="rId71"/>
    <p:sldId id="715" r:id="rId72"/>
    <p:sldId id="711" r:id="rId73"/>
    <p:sldId id="704" r:id="rId74"/>
    <p:sldId id="716" r:id="rId75"/>
    <p:sldId id="719" r:id="rId76"/>
    <p:sldId id="608" r:id="rId77"/>
    <p:sldId id="609" r:id="rId78"/>
    <p:sldId id="610" r:id="rId79"/>
    <p:sldId id="611" r:id="rId80"/>
    <p:sldId id="612" r:id="rId81"/>
    <p:sldId id="613" r:id="rId82"/>
    <p:sldId id="614" r:id="rId83"/>
    <p:sldId id="615" r:id="rId84"/>
    <p:sldId id="616" r:id="rId85"/>
    <p:sldId id="617" r:id="rId86"/>
    <p:sldId id="618" r:id="rId87"/>
    <p:sldId id="619" r:id="rId88"/>
    <p:sldId id="620" r:id="rId89"/>
    <p:sldId id="621" r:id="rId90"/>
    <p:sldId id="622" r:id="rId91"/>
    <p:sldId id="623" r:id="rId92"/>
    <p:sldId id="624" r:id="rId93"/>
    <p:sldId id="625" r:id="rId94"/>
    <p:sldId id="626" r:id="rId95"/>
    <p:sldId id="627" r:id="rId96"/>
    <p:sldId id="628" r:id="rId97"/>
    <p:sldId id="629" r:id="rId98"/>
    <p:sldId id="630" r:id="rId99"/>
    <p:sldId id="631" r:id="rId100"/>
    <p:sldId id="632" r:id="rId101"/>
    <p:sldId id="633" r:id="rId102"/>
    <p:sldId id="634" r:id="rId103"/>
    <p:sldId id="635" r:id="rId104"/>
    <p:sldId id="636" r:id="rId105"/>
    <p:sldId id="637" r:id="rId106"/>
    <p:sldId id="638" r:id="rId107"/>
    <p:sldId id="639" r:id="rId108"/>
    <p:sldId id="640" r:id="rId109"/>
    <p:sldId id="641" r:id="rId110"/>
    <p:sldId id="642" r:id="rId111"/>
    <p:sldId id="643" r:id="rId112"/>
    <p:sldId id="644" r:id="rId113"/>
    <p:sldId id="645" r:id="rId114"/>
    <p:sldId id="646" r:id="rId115"/>
    <p:sldId id="647" r:id="rId116"/>
    <p:sldId id="648" r:id="rId117"/>
    <p:sldId id="649" r:id="rId118"/>
    <p:sldId id="650" r:id="rId119"/>
    <p:sldId id="651" r:id="rId120"/>
    <p:sldId id="652" r:id="rId121"/>
    <p:sldId id="653" r:id="rId122"/>
    <p:sldId id="654" r:id="rId123"/>
    <p:sldId id="655" r:id="rId124"/>
    <p:sldId id="656" r:id="rId125"/>
    <p:sldId id="657" r:id="rId126"/>
    <p:sldId id="658" r:id="rId127"/>
    <p:sldId id="659" r:id="rId128"/>
    <p:sldId id="667" r:id="rId129"/>
    <p:sldId id="668" r:id="rId130"/>
    <p:sldId id="669" r:id="rId131"/>
    <p:sldId id="670" r:id="rId132"/>
    <p:sldId id="671" r:id="rId133"/>
    <p:sldId id="672" r:id="rId134"/>
    <p:sldId id="673" r:id="rId135"/>
    <p:sldId id="674" r:id="rId136"/>
    <p:sldId id="660" r:id="rId137"/>
    <p:sldId id="661" r:id="rId138"/>
    <p:sldId id="662" r:id="rId139"/>
    <p:sldId id="663" r:id="rId140"/>
    <p:sldId id="664" r:id="rId141"/>
    <p:sldId id="665" r:id="rId142"/>
    <p:sldId id="744" r:id="rId143"/>
    <p:sldId id="720" r:id="rId144"/>
    <p:sldId id="721" r:id="rId145"/>
    <p:sldId id="722" r:id="rId146"/>
    <p:sldId id="723" r:id="rId147"/>
    <p:sldId id="724" r:id="rId148"/>
    <p:sldId id="725" r:id="rId149"/>
    <p:sldId id="726" r:id="rId150"/>
    <p:sldId id="727" r:id="rId151"/>
    <p:sldId id="728" r:id="rId152"/>
    <p:sldId id="729" r:id="rId153"/>
    <p:sldId id="730" r:id="rId154"/>
    <p:sldId id="731" r:id="rId155"/>
    <p:sldId id="732" r:id="rId156"/>
    <p:sldId id="733" r:id="rId157"/>
    <p:sldId id="734" r:id="rId158"/>
    <p:sldId id="735" r:id="rId159"/>
    <p:sldId id="736" r:id="rId160"/>
    <p:sldId id="737" r:id="rId161"/>
    <p:sldId id="738" r:id="rId162"/>
    <p:sldId id="739" r:id="rId163"/>
    <p:sldId id="740" r:id="rId164"/>
    <p:sldId id="741" r:id="rId165"/>
    <p:sldId id="742" r:id="rId166"/>
    <p:sldId id="743" r:id="rId167"/>
    <p:sldId id="585" r:id="rId168"/>
    <p:sldId id="303" r:id="rId16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0671" autoAdjust="0"/>
  </p:normalViewPr>
  <p:slideViewPr>
    <p:cSldViewPr>
      <p:cViewPr varScale="1">
        <p:scale>
          <a:sx n="88" d="100"/>
          <a:sy n="88" d="100"/>
        </p:scale>
        <p:origin x="120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20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09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159" Type="http://schemas.openxmlformats.org/officeDocument/2006/relationships/slide" Target="slides/slide151.xml"/><Relationship Id="rId170" Type="http://schemas.openxmlformats.org/officeDocument/2006/relationships/notesMaster" Target="notesMasters/notesMaster1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53" Type="http://schemas.openxmlformats.org/officeDocument/2006/relationships/slide" Target="slides/slide45.xml"/><Relationship Id="rId74" Type="http://schemas.openxmlformats.org/officeDocument/2006/relationships/slide" Target="slides/slide66.xml"/><Relationship Id="rId128" Type="http://schemas.openxmlformats.org/officeDocument/2006/relationships/slide" Target="slides/slide120.xml"/><Relationship Id="rId149" Type="http://schemas.openxmlformats.org/officeDocument/2006/relationships/slide" Target="slides/slide14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22" Type="http://schemas.openxmlformats.org/officeDocument/2006/relationships/slide" Target="slides/slide14.xml"/><Relationship Id="rId43" Type="http://schemas.openxmlformats.org/officeDocument/2006/relationships/slide" Target="slides/slide35.xml"/><Relationship Id="rId64" Type="http://schemas.openxmlformats.org/officeDocument/2006/relationships/slide" Target="slides/slide56.xml"/><Relationship Id="rId118" Type="http://schemas.openxmlformats.org/officeDocument/2006/relationships/slide" Target="slides/slide110.xml"/><Relationship Id="rId139" Type="http://schemas.openxmlformats.org/officeDocument/2006/relationships/slide" Target="slides/slide131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71" Type="http://schemas.openxmlformats.org/officeDocument/2006/relationships/presProps" Target="presProps.xml"/><Relationship Id="rId12" Type="http://schemas.openxmlformats.org/officeDocument/2006/relationships/slide" Target="slides/slide4.xml"/><Relationship Id="rId33" Type="http://schemas.openxmlformats.org/officeDocument/2006/relationships/slide" Target="slides/slide25.xml"/><Relationship Id="rId108" Type="http://schemas.openxmlformats.org/officeDocument/2006/relationships/slide" Target="slides/slide100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5" Type="http://schemas.openxmlformats.org/officeDocument/2006/relationships/slide" Target="slides/slide67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61" Type="http://schemas.openxmlformats.org/officeDocument/2006/relationships/slide" Target="slides/slide15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35" Type="http://schemas.openxmlformats.org/officeDocument/2006/relationships/slide" Target="slides/slide127.xml"/><Relationship Id="rId151" Type="http://schemas.openxmlformats.org/officeDocument/2006/relationships/slide" Target="slides/slide143.xml"/><Relationship Id="rId156" Type="http://schemas.openxmlformats.org/officeDocument/2006/relationships/slide" Target="slides/slide148.xml"/><Relationship Id="rId172" Type="http://schemas.openxmlformats.org/officeDocument/2006/relationships/viewProps" Target="viewProps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141" Type="http://schemas.openxmlformats.org/officeDocument/2006/relationships/slide" Target="slides/slide133.xml"/><Relationship Id="rId146" Type="http://schemas.openxmlformats.org/officeDocument/2006/relationships/slide" Target="slides/slide138.xml"/><Relationship Id="rId167" Type="http://schemas.openxmlformats.org/officeDocument/2006/relationships/slide" Target="slides/slide1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162" Type="http://schemas.openxmlformats.org/officeDocument/2006/relationships/slide" Target="slides/slide15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slide" Target="slides/slide123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52" Type="http://schemas.openxmlformats.org/officeDocument/2006/relationships/slide" Target="slides/slide144.xml"/><Relationship Id="rId173" Type="http://schemas.openxmlformats.org/officeDocument/2006/relationships/theme" Target="theme/theme1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slide" Target="slides/slide1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163" Type="http://schemas.openxmlformats.org/officeDocument/2006/relationships/slide" Target="slides/slide15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3" Type="http://schemas.openxmlformats.org/officeDocument/2006/relationships/slide" Target="slides/slide145.xml"/><Relationship Id="rId174" Type="http://schemas.openxmlformats.org/officeDocument/2006/relationships/tableStyles" Target="tableStyles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slide" Target="slides/slide135.xml"/><Relationship Id="rId148" Type="http://schemas.openxmlformats.org/officeDocument/2006/relationships/slide" Target="slides/slide140.xml"/><Relationship Id="rId164" Type="http://schemas.openxmlformats.org/officeDocument/2006/relationships/slide" Target="slides/slide156.xml"/><Relationship Id="rId169" Type="http://schemas.openxmlformats.org/officeDocument/2006/relationships/slide" Target="slides/slide1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54" Type="http://schemas.openxmlformats.org/officeDocument/2006/relationships/slide" Target="slides/slide146.xml"/><Relationship Id="rId16" Type="http://schemas.openxmlformats.org/officeDocument/2006/relationships/slide" Target="slides/slide8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44" Type="http://schemas.openxmlformats.org/officeDocument/2006/relationships/slide" Target="slides/slide136.xml"/><Relationship Id="rId90" Type="http://schemas.openxmlformats.org/officeDocument/2006/relationships/slide" Target="slides/slide82.xml"/><Relationship Id="rId165" Type="http://schemas.openxmlformats.org/officeDocument/2006/relationships/slide" Target="slides/slide157.xml"/><Relationship Id="rId27" Type="http://schemas.openxmlformats.org/officeDocument/2006/relationships/slide" Target="slides/slide19.xml"/><Relationship Id="rId48" Type="http://schemas.openxmlformats.org/officeDocument/2006/relationships/slide" Target="slides/slide40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34" Type="http://schemas.openxmlformats.org/officeDocument/2006/relationships/slide" Target="slides/slide126.xml"/><Relationship Id="rId80" Type="http://schemas.openxmlformats.org/officeDocument/2006/relationships/slide" Target="slides/slide72.xml"/><Relationship Id="rId155" Type="http://schemas.openxmlformats.org/officeDocument/2006/relationships/slide" Target="slides/slide147.xml"/><Relationship Id="rId17" Type="http://schemas.openxmlformats.org/officeDocument/2006/relationships/slide" Target="slides/slide9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24" Type="http://schemas.openxmlformats.org/officeDocument/2006/relationships/slide" Target="slides/slide116.xml"/><Relationship Id="rId70" Type="http://schemas.openxmlformats.org/officeDocument/2006/relationships/slide" Target="slides/slide62.xml"/><Relationship Id="rId91" Type="http://schemas.openxmlformats.org/officeDocument/2006/relationships/slide" Target="slides/slide83.xml"/><Relationship Id="rId145" Type="http://schemas.openxmlformats.org/officeDocument/2006/relationships/slide" Target="slides/slide137.xml"/><Relationship Id="rId166" Type="http://schemas.openxmlformats.org/officeDocument/2006/relationships/slide" Target="slides/slide1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1FE3E-6693-436A-ABE3-8527EBD4F416}" type="datetimeFigureOut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569E8-425E-4BD0-AB6C-726C8EBBC3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5CB6E-22FB-40E3-A299-D0F4EE8BA2AE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491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2447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260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359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088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910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421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819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14569" indent="-274834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099337" indent="-219867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539072" indent="-219867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978807" indent="-219867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418542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858277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298012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737747" indent="-219867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751DE5-5F5F-4AC6-989D-336B4BA2DC26}" type="slidenum">
              <a:rPr kumimoji="1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670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279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248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107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C96D22-A771-48D1-B6F5-973C0B1B370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114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942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758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181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666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 smtClean="0">
                    <a:solidFill>
                      <a:srgbClr val="F79646"/>
                    </a:solidFill>
                  </a:rPr>
                  <a:t>Adjustable gradient clipping</a:t>
                </a:r>
                <a:r>
                  <a:rPr lang="en-US" altLang="ko-KR" dirty="0" smtClean="0"/>
                  <a:t> is an efficient technique to handle exploding / vanishing gradient problem </a:t>
                </a:r>
                <a:endParaRPr lang="en-US" altLang="ko-KR" dirty="0" smtClean="0">
                  <a:solidFill>
                    <a:srgbClr val="F79646"/>
                  </a:solidFill>
                </a:endParaRPr>
              </a:p>
              <a:p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maximal speed of convergence, we clip the gradients to be I certain range [− </a:t>
                </a:r>
                <a:r>
                  <a:rPr lang="en-US" altLang="ko-KR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θ</a:t>
                </a:r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</a:t>
                </a:r>
                <a:r>
                  <a:rPr lang="en-US" altLang="ko-KR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γ</a:t>
                </a:r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θ</a:t>
                </a:r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/</a:t>
                </a:r>
                <a:r>
                  <a:rPr lang="en-US" altLang="ko-KR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γ</a:t>
                </a:r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], adjusted by the current learning rate </a:t>
                </a:r>
                <a:r>
                  <a:rPr lang="en-US" altLang="ko-KR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γ</a:t>
                </a:r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</a:p>
              <a:p>
                <a:r>
                  <a:rPr lang="en-US" altLang="ko-K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 find the adjustable gradient clipping makes our convergence procedure extremely fast. </a:t>
                </a:r>
                <a:r>
                  <a:rPr lang="en-US" altLang="ko-KR" i="0" smtClean="0">
                    <a:solidFill>
                      <a:srgbClr val="F79646"/>
                    </a:solidFill>
                    <a:latin typeface="Cambria Math" charset="0"/>
                  </a:rPr>
                  <a:t>〖</a:t>
                </a:r>
                <a:r>
                  <a:rPr lang="en-US" altLang="ko-KR" i="0">
                    <a:solidFill>
                      <a:srgbClr val="F79646"/>
                    </a:solidFill>
                    <a:latin typeface="Cambria Math"/>
                  </a:rPr>
                  <a:t>10</a:t>
                </a:r>
                <a:r>
                  <a:rPr lang="en-US" altLang="ko-KR" i="0" smtClean="0">
                    <a:solidFill>
                      <a:srgbClr val="F79646"/>
                    </a:solidFill>
                    <a:latin typeface="Cambria Math" charset="0"/>
                  </a:rPr>
                  <a:t>〗^</a:t>
                </a:r>
                <a:r>
                  <a:rPr lang="en-US" altLang="ko-KR" b="0" i="0" smtClean="0">
                    <a:solidFill>
                      <a:srgbClr val="F79646"/>
                    </a:solidFill>
                    <a:latin typeface="Cambria Math" charset="0"/>
                  </a:rPr>
                  <a:t>4</a:t>
                </a:r>
                <a:r>
                  <a:rPr lang="en-US" altLang="ko-KR" dirty="0" smtClean="0"/>
                  <a:t> times higher than </a:t>
                </a:r>
                <a:r>
                  <a:rPr lang="en-US" altLang="ko-KR" dirty="0" smtClean="0"/>
                  <a:t>SRCNN.</a:t>
                </a:r>
              </a:p>
              <a:p>
                <a:r>
                  <a:rPr kumimoji="1" lang="en-US" altLang="ko-KR" dirty="0" smtClean="0"/>
                  <a:t>It only takes 4 hours for training </a:t>
                </a:r>
                <a:r>
                  <a:rPr kumimoji="1" lang="en-US" altLang="ko-KR" smtClean="0"/>
                  <a:t>to achieve SOTA results.</a:t>
                </a:r>
                <a:endParaRPr kumimoji="1"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46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328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041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083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548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259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F0E88-036C-F549-9109-7EDAC77DB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520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9957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ko-KR" dirty="0" smtClean="0"/>
                  <a:t>Here</a:t>
                </a:r>
                <a:r>
                  <a:rPr kumimoji="1" lang="en-US" altLang="ko-KR" baseline="0" dirty="0" smtClean="0"/>
                  <a:t> we show you some examples to check and compare the visual qualities of the reconstructed super-resolution images by ours and others.</a:t>
                </a:r>
              </a:p>
              <a:p>
                <a:endParaRPr kumimoji="1" lang="en-US" altLang="ko-KR" baseline="0" dirty="0" smtClean="0"/>
              </a:p>
              <a:p>
                <a:r>
                  <a:rPr kumimoji="1" lang="en-US" altLang="ko-KR" baseline="0" dirty="0" smtClean="0"/>
                  <a:t>The first column represents the ground truth HR images and the last column shows our results.</a:t>
                </a:r>
              </a:p>
              <a:p>
                <a:endParaRPr kumimoji="1" lang="en-US" altLang="ko-KR" baseline="0" smtClean="0"/>
              </a:p>
              <a:p>
                <a:endParaRPr lang="en-US" altLang="ko-KR" smtClean="0"/>
              </a:p>
              <a:p>
                <a:r>
                  <a:rPr lang="en-US" altLang="ko-KR" dirty="0" smtClean="0"/>
                  <a:t>“220075” of B100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3</a:t>
                </a: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 smtClean="0"/>
                  <a:t>“219090” of B100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3</a:t>
                </a:r>
                <a:endParaRPr lang="en-US" altLang="ko-KR" dirty="0" smtClean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600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“69015” of B100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4</a:t>
                </a: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dirty="0" smtClean="0"/>
                  <a:t>“106024” of B100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4</a:t>
                </a:r>
                <a:endParaRPr lang="en-US" altLang="ko-KR" dirty="0" smtClean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74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061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“img002” of Urban100 for 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2</a:t>
                </a:r>
              </a:p>
              <a:p>
                <a:r>
                  <a:rPr lang="en-US" altLang="ko-KR" dirty="0" smtClean="0"/>
                  <a:t>“img019” of Urban100 for 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2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1213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“img082” of Urban100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</a:t>
                </a:r>
                <a:r>
                  <a:rPr lang="en-US" altLang="ko-KR" dirty="0" smtClean="0"/>
                  <a:t>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4</a:t>
                </a:r>
              </a:p>
              <a:p>
                <a:r>
                  <a:rPr lang="en-US" altLang="ko-KR" dirty="0" smtClean="0"/>
                  <a:t>“img046” of Urban100 for 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2</a:t>
                </a:r>
              </a:p>
              <a:p>
                <a:pPr lvl="1"/>
                <a:endParaRPr lang="en-US" altLang="ko-KR" dirty="0" smtClean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486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“86000” of B100 </a:t>
                </a:r>
                <a:r>
                  <a:rPr lang="en-US" altLang="ko-KR" dirty="0"/>
                  <a:t>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4</a:t>
                </a:r>
              </a:p>
              <a:p>
                <a:r>
                  <a:rPr lang="en-US" altLang="ko-KR" dirty="0" smtClean="0"/>
                  <a:t>“img010” of </a:t>
                </a:r>
                <a:r>
                  <a:rPr lang="en-US" altLang="ko-KR" dirty="0"/>
                  <a:t>Urban100 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3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3160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altLang="ko-KR" dirty="0" smtClean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“img017” of </a:t>
                </a:r>
                <a:r>
                  <a:rPr lang="en-US" altLang="ko-KR" dirty="0"/>
                  <a:t>Urban100 for </a:t>
                </a:r>
                <a:r>
                  <a:rPr lang="en-US" altLang="ko-KR" dirty="0" smtClean="0"/>
                  <a:t>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3</a:t>
                </a:r>
              </a:p>
              <a:p>
                <a:r>
                  <a:rPr lang="en-US" altLang="ko-KR" dirty="0" smtClean="0"/>
                  <a:t>“img072” of Urban100 for scale factor </a:t>
                </a:r>
                <a:r>
                  <a:rPr lang="en-US" altLang="ko-KR" i="0" smtClean="0">
                    <a:latin typeface="Cambria Math"/>
                    <a:ea typeface="Cambria Math"/>
                  </a:rPr>
                  <a:t>×</a:t>
                </a:r>
                <a:r>
                  <a:rPr lang="en-US" altLang="ko-KR" dirty="0" smtClean="0"/>
                  <a:t>2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94BF8-DCE7-4E23-8427-572CEF92166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2613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Deep Learning 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현재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0F0E88-036C-F549-9109-7EDAC77DB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7754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71DE4-14F4-44A0-83FC-00BFAAAE6333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862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233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6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20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347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545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BD7B17-8CB1-4F0F-AB82-7DE0AB0083E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853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81075"/>
            <a:ext cx="7772400" cy="2619375"/>
          </a:xfrm>
        </p:spPr>
        <p:txBody>
          <a:bodyPr/>
          <a:lstStyle>
            <a:lvl1pPr algn="ctr">
              <a:defRPr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05263"/>
            <a:ext cx="6400800" cy="2087562"/>
          </a:xfrm>
        </p:spPr>
        <p:txBody>
          <a:bodyPr/>
          <a:lstStyle>
            <a:lvl1pPr marL="0" indent="0" algn="ctr">
              <a:spcBef>
                <a:spcPct val="0"/>
              </a:spcBef>
              <a:spcAft>
                <a:spcPct val="50000"/>
              </a:spcAft>
              <a:buFontTx/>
              <a:buNone/>
              <a:defRPr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95D5E30C-A76C-49AC-88E7-D3FCCEED1B25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78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A0642-897F-4462-AF83-D99EE13D2776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453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685800"/>
            <a:ext cx="7514033" cy="3048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4343400"/>
            <a:ext cx="7514035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60E5-87C7-4A81-886E-593394B95433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3349"/>
      </p:ext>
    </p:extLst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863023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819399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685801"/>
            <a:ext cx="6742509" cy="27431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3428999"/>
            <a:ext cx="6399611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4343400"/>
            <a:ext cx="751403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60E5-87C7-4A81-886E-593394B95433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26971"/>
      </p:ext>
    </p:extLst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3308581"/>
            <a:ext cx="7514032" cy="14688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4777381"/>
            <a:ext cx="7514033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60E5-87C7-4A81-886E-593394B95433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120121"/>
      </p:ext>
    </p:extLst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863023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819399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685801"/>
            <a:ext cx="6742509" cy="27431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3886200"/>
            <a:ext cx="7514033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4775200"/>
            <a:ext cx="7514033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60E5-87C7-4A81-886E-593394B95433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800906"/>
      </p:ext>
    </p:extLst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685801"/>
            <a:ext cx="7514034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3505200"/>
            <a:ext cx="7514035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4343400"/>
            <a:ext cx="7514035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60E5-87C7-4A81-886E-593394B95433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34078"/>
      </p:ext>
    </p:extLst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23305-3C98-4790-B84D-E0EF56E8F600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0320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685800"/>
            <a:ext cx="1327777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685800"/>
            <a:ext cx="6014807" cy="51054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4A624-8CBD-45AD-B8C7-01019AD3971E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5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04025" y="115888"/>
            <a:ext cx="2232025" cy="619283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15888"/>
            <a:ext cx="6543675" cy="6192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47114-1BF8-4814-BB9D-5CC56EDF237B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896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8928100" cy="7207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3549-BED4-4E82-B258-4DEDD8C054F3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98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28600" y="142575"/>
            <a:ext cx="8686800" cy="478113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28600" y="764704"/>
            <a:ext cx="8686800" cy="597666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buSzPct val="100000"/>
              <a:defRPr sz="1400"/>
            </a:lvl1pPr>
            <a:lvl2pPr>
              <a:buSzPct val="100000"/>
              <a:defRPr sz="1400"/>
            </a:lvl2pPr>
            <a:lvl3pPr>
              <a:buSzPct val="100000"/>
              <a:defRPr sz="1400"/>
            </a:lvl3pPr>
            <a:lvl4pPr>
              <a:defRPr sz="1400"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6452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81075"/>
            <a:ext cx="7772400" cy="2619375"/>
          </a:xfrm>
        </p:spPr>
        <p:txBody>
          <a:bodyPr/>
          <a:lstStyle>
            <a:lvl1pPr algn="ctr">
              <a:defRPr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05263"/>
            <a:ext cx="6400800" cy="2087562"/>
          </a:xfrm>
        </p:spPr>
        <p:txBody>
          <a:bodyPr/>
          <a:lstStyle>
            <a:lvl1pPr marL="0" indent="0" algn="ctr">
              <a:spcBef>
                <a:spcPct val="0"/>
              </a:spcBef>
              <a:spcAft>
                <a:spcPct val="50000"/>
              </a:spcAft>
              <a:buFontTx/>
              <a:buNone/>
              <a:defRPr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95D5E30C-A76C-49AC-88E7-D3FCCEED1B25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61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394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491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715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4AE48-3F04-4D9F-BB09-CE82850CAE4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134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71CB4-7CA0-46DA-8128-5D726052E055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42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0" y="161445"/>
            <a:ext cx="9139881" cy="566974"/>
          </a:xfrm>
          <a:solidFill>
            <a:srgbClr val="00B0F0"/>
          </a:solidFill>
        </p:spPr>
        <p:txBody>
          <a:bodyPr/>
          <a:lstStyle>
            <a:lvl1pPr marL="360000" indent="0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58000"/>
                    </a:prst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9081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8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702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16001-393E-469A-8A31-50ECDC6CBA3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42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56904-B600-4514-B697-A2C348D2DE5C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687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A0642-897F-4462-AF83-D99EE13D2776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46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04025" y="115888"/>
            <a:ext cx="2232025" cy="619283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15888"/>
            <a:ext cx="6543675" cy="6192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47114-1BF8-4814-BB9D-5CC56EDF237B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749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8928100" cy="7207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3549-BED4-4E82-B258-4DEDD8C054F3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103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28600" y="142575"/>
            <a:ext cx="8686800" cy="478113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28600" y="764704"/>
            <a:ext cx="8686800" cy="597666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buSzPct val="100000"/>
              <a:defRPr sz="1400"/>
            </a:lvl1pPr>
            <a:lvl2pPr>
              <a:buSzPct val="100000"/>
              <a:defRPr sz="1400"/>
            </a:lvl2pPr>
            <a:lvl3pPr>
              <a:buSzPct val="100000"/>
              <a:defRPr sz="1400"/>
            </a:lvl3pPr>
            <a:lvl4pPr>
              <a:defRPr sz="1400"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043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3583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81075"/>
            <a:ext cx="7772400" cy="2619375"/>
          </a:xfrm>
        </p:spPr>
        <p:txBody>
          <a:bodyPr/>
          <a:lstStyle>
            <a:lvl1pPr algn="ctr">
              <a:defRPr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05263"/>
            <a:ext cx="6400800" cy="2087562"/>
          </a:xfrm>
        </p:spPr>
        <p:txBody>
          <a:bodyPr/>
          <a:lstStyle>
            <a:lvl1pPr marL="0" indent="0" algn="ctr">
              <a:spcBef>
                <a:spcPct val="0"/>
              </a:spcBef>
              <a:spcAft>
                <a:spcPct val="50000"/>
              </a:spcAft>
              <a:buFontTx/>
              <a:buNone/>
              <a:defRPr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95D5E30C-A76C-49AC-88E7-D3FCCEED1B25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41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0" y="161445"/>
            <a:ext cx="9139881" cy="566974"/>
          </a:xfrm>
          <a:solidFill>
            <a:srgbClr val="00B0F0"/>
          </a:solidFill>
        </p:spPr>
        <p:txBody>
          <a:bodyPr/>
          <a:lstStyle>
            <a:lvl1pPr marL="360000" indent="0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58000"/>
                    </a:prst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48636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327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580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38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4AE48-3F04-4D9F-BB09-CE82850CAE4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148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71CB4-7CA0-46DA-8128-5D726052E055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647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553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16001-393E-469A-8A31-50ECDC6CBA3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095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56904-B600-4514-B697-A2C348D2DE5C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450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A0642-897F-4462-AF83-D99EE13D2776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4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04025" y="115888"/>
            <a:ext cx="2232025" cy="619283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15888"/>
            <a:ext cx="6543675" cy="6192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47114-1BF8-4814-BB9D-5CC56EDF237B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7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8928100" cy="7207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12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YEHS&amp;YIPL </a:t>
            </a:r>
            <a:r>
              <a:rPr lang="ko-KR" altLang="en-US" smtClean="0">
                <a:solidFill>
                  <a:prstClr val="white"/>
                </a:solidFill>
              </a:rPr>
              <a:t>리더십포럼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3549-BED4-4E82-B258-4DEDD8C054F3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41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972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28600" y="142575"/>
            <a:ext cx="8686800" cy="478113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28600" y="764704"/>
            <a:ext cx="8686800" cy="597666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buSzPct val="100000"/>
              <a:defRPr sz="1400"/>
            </a:lvl1pPr>
            <a:lvl2pPr>
              <a:buSzPct val="100000"/>
              <a:defRPr sz="1400"/>
            </a:lvl2pPr>
            <a:lvl3pPr>
              <a:buSzPct val="100000"/>
              <a:defRPr sz="1400"/>
            </a:lvl3pPr>
            <a:lvl4pPr>
              <a:defRPr sz="1400"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9881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81075"/>
            <a:ext cx="7772400" cy="2619375"/>
          </a:xfrm>
        </p:spPr>
        <p:txBody>
          <a:bodyPr/>
          <a:lstStyle>
            <a:lvl1pPr algn="ctr">
              <a:defRPr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05263"/>
            <a:ext cx="6400800" cy="2087562"/>
          </a:xfrm>
        </p:spPr>
        <p:txBody>
          <a:bodyPr/>
          <a:lstStyle>
            <a:lvl1pPr marL="0" indent="0" algn="ctr">
              <a:spcBef>
                <a:spcPct val="0"/>
              </a:spcBef>
              <a:spcAft>
                <a:spcPct val="50000"/>
              </a:spcAft>
              <a:buFontTx/>
              <a:buNone/>
              <a:defRPr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95D5E30C-A76C-49AC-88E7-D3FCCEED1B25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7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38722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924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152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4AE48-3F04-4D9F-BB09-CE82850CAE4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454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71CB4-7CA0-46DA-8128-5D726052E055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71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34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16001-393E-469A-8A31-50ECDC6CBA3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04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56904-B600-4514-B697-A2C348D2DE5C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248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4AE48-3F04-4D9F-BB09-CE82850CAE4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79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A0642-897F-4462-AF83-D99EE13D2776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152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04025" y="115888"/>
            <a:ext cx="2232025" cy="619283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15888"/>
            <a:ext cx="6543675" cy="6192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47114-1BF8-4814-BB9D-5CC56EDF237B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20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8928100" cy="7207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3549-BED4-4E82-B258-4DEDD8C054F3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63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28600" y="142575"/>
            <a:ext cx="8686800" cy="478113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28600" y="764704"/>
            <a:ext cx="8686800" cy="597666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buSzPct val="100000"/>
              <a:defRPr sz="1400"/>
            </a:lvl1pPr>
            <a:lvl2pPr>
              <a:buSzPct val="100000"/>
              <a:defRPr sz="1400"/>
            </a:lvl2pPr>
            <a:lvl3pPr>
              <a:buSzPct val="100000"/>
              <a:defRPr sz="1400"/>
            </a:lvl3pPr>
            <a:lvl4pPr>
              <a:defRPr sz="1400"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193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7577590" y="6305351"/>
            <a:ext cx="1450975" cy="359072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0" lvl="0" indent="0" algn="l" defTabSz="914400" rtl="0" eaLnBrk="1" fontAlgn="auto" latinLnBrk="1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17 Feb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2016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45224" y="6308472"/>
            <a:ext cx="4697730" cy="324875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0" lvl="0" indent="0" algn="l" defTabSz="914400" rtl="0" eaLnBrk="1" fontAlgn="auto" latinLnBrk="1" hangingPunct="1">
              <a:lnSpc>
                <a:spcPts val="19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Fei-Fei Li &amp; Andrej Karpathy &amp; Justin</a:t>
            </a:r>
            <a:r>
              <a:rPr kumimoji="0" sz="1800" b="0" i="0" u="none" strike="noStrike" kern="1200" cap="none" spc="6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Johnson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956481" y="6517954"/>
            <a:ext cx="192404" cy="1077217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 marR="0" lvl="0" indent="0" algn="l" defTabSz="914400" rtl="0" eaLnBrk="1" fontAlgn="auto" latinLnBrk="1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pPr marL="25400" marR="0" lvl="0" indent="0" algn="l" defTabSz="914400" rtl="0" eaLnBrk="1" fontAlgn="auto" latinLnBrk="1" hangingPunct="1">
                <a:lnSpc>
                  <a:spcPts val="2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9333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>
                <a:solidFill>
                  <a:prstClr val="white"/>
                </a:solidFill>
              </a:rPr>
              <a:t>Fei-Fei Li &amp; Justin Johnson &amp; Serena</a:t>
            </a:r>
            <a:r>
              <a:rPr spc="5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>
                <a:solidFill>
                  <a:prstClr val="white"/>
                </a:solidFill>
              </a:rPr>
              <a:t>April 18,</a:t>
            </a:r>
            <a:r>
              <a:rPr spc="-5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41755">
              <a:lnSpc>
                <a:spcPts val="2120"/>
              </a:lnSpc>
            </a:pPr>
            <a:fld id="{81D60167-4931-47E6-BA6A-407CBD079E47}" type="slidenum">
              <a:rPr spc="-5" dirty="0">
                <a:solidFill>
                  <a:prstClr val="white"/>
                </a:solidFill>
              </a:rPr>
              <a:pPr marL="1341755">
                <a:lnSpc>
                  <a:spcPts val="2120"/>
                </a:lnSpc>
              </a:pPr>
              <a:t>‹#›</a:t>
            </a:fld>
            <a:endParaRPr spc="-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588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>
                <a:solidFill>
                  <a:prstClr val="white"/>
                </a:solidFill>
              </a:rPr>
              <a:t>Fei-Fei Li &amp; Justin Johnson &amp; Serena</a:t>
            </a:r>
            <a:r>
              <a:rPr spc="5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>
                <a:solidFill>
                  <a:prstClr val="white"/>
                </a:solidFill>
              </a:rPr>
              <a:t>April 18,</a:t>
            </a:r>
            <a:r>
              <a:rPr spc="-5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41755">
              <a:lnSpc>
                <a:spcPts val="2120"/>
              </a:lnSpc>
            </a:pPr>
            <a:fld id="{81D60167-4931-47E6-BA6A-407CBD079E47}" type="slidenum">
              <a:rPr spc="-5" dirty="0">
                <a:solidFill>
                  <a:prstClr val="white"/>
                </a:solidFill>
              </a:rPr>
              <a:pPr marL="1341755">
                <a:lnSpc>
                  <a:spcPts val="2120"/>
                </a:lnSpc>
              </a:pPr>
              <a:t>‹#›</a:t>
            </a:fld>
            <a:endParaRPr spc="-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0182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7762" y="1826713"/>
            <a:ext cx="269430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>
                <a:solidFill>
                  <a:prstClr val="white"/>
                </a:solidFill>
              </a:rPr>
              <a:t>Fei-Fei Li &amp; Justin Johnson &amp; Serena</a:t>
            </a:r>
            <a:r>
              <a:rPr spc="5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>
                <a:solidFill>
                  <a:prstClr val="white"/>
                </a:solidFill>
              </a:rPr>
              <a:t>April 18,</a:t>
            </a:r>
            <a:r>
              <a:rPr spc="-5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2017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41755">
              <a:lnSpc>
                <a:spcPts val="2120"/>
              </a:lnSpc>
            </a:pPr>
            <a:fld id="{81D60167-4931-47E6-BA6A-407CBD079E47}" type="slidenum">
              <a:rPr spc="-5" dirty="0">
                <a:solidFill>
                  <a:prstClr val="white"/>
                </a:solidFill>
              </a:rPr>
              <a:pPr marL="1341755">
                <a:lnSpc>
                  <a:spcPts val="2120"/>
                </a:lnSpc>
              </a:pPr>
              <a:t>‹#›</a:t>
            </a:fld>
            <a:endParaRPr spc="-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1912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>
                <a:solidFill>
                  <a:prstClr val="white"/>
                </a:solidFill>
              </a:rPr>
              <a:t>Fei-Fei Li &amp; Justin Johnson &amp; Serena</a:t>
            </a:r>
            <a:r>
              <a:rPr spc="5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>
                <a:solidFill>
                  <a:prstClr val="white"/>
                </a:solidFill>
              </a:rPr>
              <a:t>April 18,</a:t>
            </a:r>
            <a:r>
              <a:rPr spc="-5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2017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41755">
              <a:lnSpc>
                <a:spcPts val="2120"/>
              </a:lnSpc>
            </a:pPr>
            <a:fld id="{81D60167-4931-47E6-BA6A-407CBD079E47}" type="slidenum">
              <a:rPr spc="-5" dirty="0">
                <a:solidFill>
                  <a:prstClr val="white"/>
                </a:solidFill>
              </a:rPr>
              <a:pPr marL="1341755">
                <a:lnSpc>
                  <a:spcPts val="2120"/>
                </a:lnSpc>
              </a:pPr>
              <a:t>‹#›</a:t>
            </a:fld>
            <a:endParaRPr spc="-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9870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>
                <a:solidFill>
                  <a:prstClr val="white"/>
                </a:solidFill>
              </a:rPr>
              <a:t>Fei-Fei Li &amp; Justin Johnson &amp; Serena</a:t>
            </a:r>
            <a:r>
              <a:rPr spc="5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>
                <a:solidFill>
                  <a:prstClr val="white"/>
                </a:solidFill>
              </a:rPr>
              <a:t>April 18,</a:t>
            </a:r>
            <a:r>
              <a:rPr spc="-5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2017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41755">
              <a:lnSpc>
                <a:spcPts val="2120"/>
              </a:lnSpc>
            </a:pPr>
            <a:fld id="{81D60167-4931-47E6-BA6A-407CBD079E47}" type="slidenum">
              <a:rPr spc="-5" dirty="0">
                <a:solidFill>
                  <a:prstClr val="white"/>
                </a:solidFill>
              </a:rPr>
              <a:pPr marL="1341755">
                <a:lnSpc>
                  <a:spcPts val="2120"/>
                </a:lnSpc>
              </a:pPr>
              <a:t>‹#›</a:t>
            </a:fld>
            <a:endParaRPr spc="-5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165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71CB4-7CA0-46DA-8128-5D726052E055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00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3869979"/>
            <a:ext cx="7886700" cy="69249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27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380314" y="6305350"/>
            <a:ext cx="1591945" cy="307777"/>
          </a:xfrm>
        </p:spPr>
        <p:txBody>
          <a:bodyPr/>
          <a:lstStyle/>
          <a:p>
            <a:fld id="{8F565768-27A4-4B42-856C-9E6C4A1B0AF0}" type="datetimeFigureOut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45225" y="6308472"/>
            <a:ext cx="4520565" cy="276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5399119" y="6305350"/>
            <a:ext cx="1592579" cy="307777"/>
          </a:xfrm>
        </p:spPr>
        <p:txBody>
          <a:bodyPr/>
          <a:lstStyle/>
          <a:p>
            <a:fld id="{B1D0513D-2436-4E0C-90E8-824C6A16DB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9695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81075"/>
            <a:ext cx="7772400" cy="2619375"/>
          </a:xfrm>
        </p:spPr>
        <p:txBody>
          <a:bodyPr/>
          <a:lstStyle>
            <a:lvl1pPr algn="ctr">
              <a:defRPr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05263"/>
            <a:ext cx="6400800" cy="2087562"/>
          </a:xfrm>
        </p:spPr>
        <p:txBody>
          <a:bodyPr/>
          <a:lstStyle>
            <a:lvl1pPr marL="0" indent="0" algn="ctr">
              <a:spcBef>
                <a:spcPct val="0"/>
              </a:spcBef>
              <a:spcAft>
                <a:spcPct val="50000"/>
              </a:spcAft>
              <a:buFontTx/>
              <a:buNone/>
              <a:defRPr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95D5E30C-A76C-49AC-88E7-D3FCCEED1B25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027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0" y="161445"/>
            <a:ext cx="9139881" cy="566974"/>
          </a:xfrm>
          <a:solidFill>
            <a:srgbClr val="00B0F0"/>
          </a:solidFill>
        </p:spPr>
        <p:txBody>
          <a:bodyPr/>
          <a:lstStyle>
            <a:lvl1pPr marL="360000" indent="0">
              <a:defRPr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58000"/>
                    </a:prstClr>
                  </a:outerShdw>
                </a:effectLst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05824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42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752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4AE48-3F04-4D9F-BB09-CE82850CAE4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95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71CB4-7CA0-46DA-8128-5D726052E055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9059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855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16001-393E-469A-8A31-50ECDC6CBA3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5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56904-B600-4514-B697-A2C348D2DE5C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64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436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A0642-897F-4462-AF83-D99EE13D2776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84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04025" y="115888"/>
            <a:ext cx="2232025" cy="619283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15888"/>
            <a:ext cx="6543675" cy="6192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47114-1BF8-4814-BB9D-5CC56EDF237B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256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8928100" cy="7207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3549-BED4-4E82-B258-4DEDD8C054F3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222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28600" y="142575"/>
            <a:ext cx="8686800" cy="478113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28600" y="764704"/>
            <a:ext cx="8686800" cy="597666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buSzPct val="100000"/>
              <a:defRPr sz="1400"/>
            </a:lvl1pPr>
            <a:lvl2pPr>
              <a:buSzPct val="100000"/>
              <a:defRPr sz="1400"/>
            </a:lvl2pPr>
            <a:lvl3pPr>
              <a:buSzPct val="100000"/>
              <a:defRPr sz="1400"/>
            </a:lvl3pPr>
            <a:lvl4pPr>
              <a:defRPr sz="1400"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508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81075"/>
            <a:ext cx="7772400" cy="2619375"/>
          </a:xfrm>
        </p:spPr>
        <p:txBody>
          <a:bodyPr/>
          <a:lstStyle>
            <a:lvl1pPr algn="ctr">
              <a:defRPr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005263"/>
            <a:ext cx="6400800" cy="2087562"/>
          </a:xfrm>
        </p:spPr>
        <p:txBody>
          <a:bodyPr/>
          <a:lstStyle>
            <a:lvl1pPr marL="0" indent="0" algn="ctr">
              <a:spcBef>
                <a:spcPct val="0"/>
              </a:spcBef>
              <a:spcAft>
                <a:spcPct val="50000"/>
              </a:spcAft>
              <a:buFontTx/>
              <a:buNone/>
              <a:defRPr sz="24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95D5E30C-A76C-49AC-88E7-D3FCCEED1B25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242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16274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8474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76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4AE48-3F04-4D9F-BB09-CE82850CAE4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86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71CB4-7CA0-46DA-8128-5D726052E055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462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16001-393E-469A-8A31-50ECDC6CBA3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37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9360"/>
            <a:ext cx="1457372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9360"/>
            <a:ext cx="6588224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9360"/>
            <a:ext cx="946150" cy="1800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573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016001-393E-469A-8A31-50ECDC6CBA3E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622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56904-B600-4514-B697-A2C348D2DE5C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8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 smtClean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9A0642-897F-4462-AF83-D99EE13D2776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67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04025" y="115888"/>
            <a:ext cx="2232025" cy="619283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7950" y="115888"/>
            <a:ext cx="6543675" cy="6192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B47114-1BF8-4814-BB9D-5CC56EDF237B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112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950" y="115888"/>
            <a:ext cx="8928100" cy="7207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038600" cy="511175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732240" y="6666071"/>
            <a:ext cx="1457372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27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666071"/>
            <a:ext cx="6588224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93731" y="6666071"/>
            <a:ext cx="946150" cy="18864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13549-BED4-4E82-B258-4DEDD8C054F3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23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28600" y="142575"/>
            <a:ext cx="8686800" cy="478113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28600" y="764704"/>
            <a:ext cx="8686800" cy="5976664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buSzPct val="100000"/>
              <a:defRPr sz="1400"/>
            </a:lvl1pPr>
            <a:lvl2pPr>
              <a:buSzPct val="100000"/>
              <a:defRPr sz="1400"/>
            </a:lvl2pPr>
            <a:lvl3pPr>
              <a:buSzPct val="100000"/>
              <a:defRPr sz="1400"/>
            </a:lvl3pPr>
            <a:lvl4pPr>
              <a:defRPr sz="1400"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3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03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DF666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45225" y="6308472"/>
            <a:ext cx="4520565" cy="3386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en-US" altLang="ko-KR" spc="-5" smtClean="0"/>
              <a:t>Generative Adversarial Networks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456513" y="6305350"/>
            <a:ext cx="1422400" cy="37253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altLang="ko-KR" spc="-5" smtClean="0"/>
              <a:t>2017</a:t>
            </a:r>
            <a:r>
              <a:rPr lang="ko-KR" altLang="en-US" spc="-5" smtClean="0"/>
              <a:t>년 </a:t>
            </a:r>
            <a:r>
              <a:rPr lang="en-US" altLang="ko-KR" spc="-5" smtClean="0"/>
              <a:t>5</a:t>
            </a:r>
            <a:r>
              <a:rPr lang="ko-KR" altLang="en-US" spc="-5" smtClean="0"/>
              <a:t>월 </a:t>
            </a:r>
            <a:r>
              <a:rPr lang="en-US" altLang="ko-KR" spc="-5" smtClean="0"/>
              <a:t>27</a:t>
            </a:r>
            <a:r>
              <a:rPr lang="ko-KR" altLang="en-US" spc="-5" smtClean="0"/>
              <a:t>일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99119" y="6305350"/>
            <a:ext cx="1592579" cy="38438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425575">
              <a:lnSpc>
                <a:spcPts val="212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65090583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68149" y="3725697"/>
            <a:ext cx="26301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3686591"/>
            <a:ext cx="39776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145225" y="6308472"/>
            <a:ext cx="4520565" cy="3386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lang="en-US" altLang="ko-KR" spc="-5" smtClean="0"/>
              <a:t>Generative Adversarial Networks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7456513" y="6305350"/>
            <a:ext cx="1422400" cy="37253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lang="en-US" altLang="ko-KR" spc="-5" smtClean="0"/>
              <a:t>2017</a:t>
            </a:r>
            <a:r>
              <a:rPr lang="ko-KR" altLang="en-US" spc="-5" smtClean="0"/>
              <a:t>년 </a:t>
            </a:r>
            <a:r>
              <a:rPr lang="en-US" altLang="ko-KR" spc="-5" smtClean="0"/>
              <a:t>5</a:t>
            </a:r>
            <a:r>
              <a:rPr lang="ko-KR" altLang="en-US" spc="-5" smtClean="0"/>
              <a:t>월 </a:t>
            </a:r>
            <a:r>
              <a:rPr lang="en-US" altLang="ko-KR" spc="-5" smtClean="0"/>
              <a:t>27</a:t>
            </a:r>
            <a:r>
              <a:rPr lang="ko-KR" altLang="en-US" spc="-5" smtClean="0"/>
              <a:t>일</a:t>
            </a:r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5399119" y="6305350"/>
            <a:ext cx="1592579" cy="384385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425575">
              <a:lnSpc>
                <a:spcPts val="212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5723704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5399118" y="6305350"/>
            <a:ext cx="1380490" cy="37253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0" lvl="0" indent="0" algn="l" defTabSz="914400" rtl="0" eaLnBrk="1" fontAlgn="auto" latinLnBrk="1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5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Generative Adversarial Networks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7456513" y="6305350"/>
            <a:ext cx="1564004" cy="37253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 marR="0" lvl="0" indent="0" algn="l" defTabSz="914400" rtl="0" eaLnBrk="1" fontAlgn="auto" latinLnBrk="1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-5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2017</a:t>
            </a:r>
            <a:r>
              <a:rPr kumimoji="0" lang="ko-KR" altLang="en-US" sz="2000" b="0" i="0" u="none" strike="noStrike" kern="1200" cap="none" spc="-5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년 </a:t>
            </a:r>
            <a:r>
              <a:rPr kumimoji="0" lang="en-US" altLang="ko-KR" sz="2000" b="0" i="0" u="none" strike="noStrike" kern="1200" cap="none" spc="-5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5</a:t>
            </a:r>
            <a:r>
              <a:rPr kumimoji="0" lang="ko-KR" altLang="en-US" sz="2000" b="0" i="0" u="none" strike="noStrike" kern="1200" cap="none" spc="-5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월 </a:t>
            </a:r>
            <a:r>
              <a:rPr kumimoji="0" lang="en-US" altLang="ko-KR" sz="2000" b="0" i="0" u="none" strike="noStrike" kern="1200" cap="none" spc="-5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27</a:t>
            </a:r>
            <a:r>
              <a:rPr kumimoji="0" lang="ko-KR" altLang="en-US" sz="2000" b="0" i="0" u="none" strike="noStrike" kern="1200" cap="none" spc="-5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일</a:t>
            </a:r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994754" y="6316747"/>
            <a:ext cx="333375" cy="372533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 marR="0" lvl="0" indent="0" algn="l" defTabSz="914400" rtl="0" eaLnBrk="1" fontAlgn="auto" latinLnBrk="1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pPr marL="25400" marR="0" lvl="0" indent="0" algn="l" defTabSz="914400" rtl="0" eaLnBrk="1" fontAlgn="auto" latinLnBrk="1" hangingPunct="1">
                <a:lnSpc>
                  <a:spcPts val="21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2000" b="0" i="0" u="none" strike="noStrike" kern="1200" cap="none" spc="-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376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smtClean="0">
                <a:solidFill>
                  <a:prstClr val="white"/>
                </a:solidFill>
              </a:rPr>
              <a:t>2017</a:t>
            </a:r>
            <a:r>
              <a:rPr lang="ko-KR" altLang="en-US" smtClean="0">
                <a:solidFill>
                  <a:prstClr val="white"/>
                </a:solidFill>
              </a:rPr>
              <a:t>년 </a:t>
            </a:r>
            <a:r>
              <a:rPr lang="en-US" altLang="ko-KR" smtClean="0">
                <a:solidFill>
                  <a:prstClr val="white"/>
                </a:solidFill>
              </a:rPr>
              <a:t>7</a:t>
            </a:r>
            <a:r>
              <a:rPr lang="ko-KR" altLang="en-US" smtClean="0">
                <a:solidFill>
                  <a:prstClr val="white"/>
                </a:solidFill>
              </a:rPr>
              <a:t>월 </a:t>
            </a:r>
            <a:r>
              <a:rPr lang="en-US" altLang="ko-KR" smtClean="0">
                <a:solidFill>
                  <a:prstClr val="white"/>
                </a:solidFill>
              </a:rPr>
              <a:t>5</a:t>
            </a:r>
            <a:r>
              <a:rPr lang="ko-KR" altLang="en-US" smtClean="0">
                <a:solidFill>
                  <a:prstClr val="white"/>
                </a:solidFill>
              </a:rPr>
              <a:t>일</a:t>
            </a:r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56904-B600-4514-B697-A2C348D2DE5C}" type="slidenum">
              <a:rPr lang="en-US" altLang="ko-KR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531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4763"/>
            <a:ext cx="3761184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380069"/>
            <a:ext cx="6430967" cy="261619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3996267"/>
            <a:ext cx="5240734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F250-0018-4D9D-8C10-1B6BD667CCE5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5883276"/>
            <a:ext cx="324303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3134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5FCD2-A5CE-402B-A7C3-DA4B9AFB4995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5867132"/>
            <a:ext cx="413375" cy="365125"/>
          </a:xfrm>
        </p:spPr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573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666999"/>
            <a:ext cx="6698060" cy="2110382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4777381"/>
            <a:ext cx="669806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C11A4-C2B6-4E8B-86C9-EDD2CFB9481B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31717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685801"/>
            <a:ext cx="7514035" cy="175259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667000"/>
            <a:ext cx="3671291" cy="312420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667000"/>
            <a:ext cx="3671292" cy="31242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6E23-C06F-4E88-B3EE-8B5C88282ED5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955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2658533"/>
            <a:ext cx="3455391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3335337"/>
            <a:ext cx="3671292" cy="2455862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667000"/>
            <a:ext cx="3466903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3335337"/>
            <a:ext cx="3671292" cy="2455862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2EA65-07E6-4E38-BFDC-2645AE1EBC29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669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15BE2-69F4-4E28-A41D-B8E3A65508DA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9038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2845F-9BCD-48A3-B4BD-A710F7F26222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20273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600200"/>
            <a:ext cx="2661841" cy="13716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685800"/>
            <a:ext cx="4680743" cy="510540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971800"/>
            <a:ext cx="266184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24C20-74B2-43EB-AE4C-E63A2857AF65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6314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752599"/>
            <a:ext cx="4069619" cy="13716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914400"/>
            <a:ext cx="246073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3124199"/>
            <a:ext cx="406961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9C029-12F9-4832-B019-25D77271A381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80330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4732865"/>
            <a:ext cx="7514033" cy="566738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932112"/>
            <a:ext cx="6169458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5299603"/>
            <a:ext cx="7514033" cy="493712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E60E5-87C7-4A81-886E-593394B95433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9475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794" y="260003"/>
            <a:ext cx="8558255" cy="50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052512"/>
            <a:ext cx="8219256" cy="540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32240" y="6666071"/>
            <a:ext cx="1457372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b="0" baseline="0">
                <a:solidFill>
                  <a:schemeClr val="bg1"/>
                </a:solidFill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mtClean="0">
                <a:solidFill>
                  <a:prstClr val="white"/>
                </a:solidFill>
              </a:rPr>
              <a:t>2017</a:t>
            </a:r>
            <a:r>
              <a:rPr kumimoji="1" lang="ko-KR" altLang="en-US" smtClean="0">
                <a:solidFill>
                  <a:prstClr val="white"/>
                </a:solidFill>
              </a:rPr>
              <a:t>년 </a:t>
            </a:r>
            <a:r>
              <a:rPr kumimoji="1" lang="en-US" altLang="ko-KR" smtClean="0">
                <a:solidFill>
                  <a:prstClr val="white"/>
                </a:solidFill>
              </a:rPr>
              <a:t>7</a:t>
            </a:r>
            <a:r>
              <a:rPr kumimoji="1" lang="ko-KR" altLang="en-US" smtClean="0">
                <a:solidFill>
                  <a:prstClr val="white"/>
                </a:solidFill>
              </a:rPr>
              <a:t>월 </a:t>
            </a:r>
            <a:r>
              <a:rPr kumimoji="1" lang="en-US" altLang="ko-KR" smtClean="0">
                <a:solidFill>
                  <a:prstClr val="white"/>
                </a:solidFill>
              </a:rPr>
              <a:t>5</a:t>
            </a:r>
            <a:r>
              <a:rPr kumimoji="1" lang="ko-KR" altLang="en-US" smtClean="0">
                <a:solidFill>
                  <a:prstClr val="white"/>
                </a:solidFill>
              </a:rPr>
              <a:t>일</a:t>
            </a:r>
            <a:endParaRPr kumimoji="1" lang="en-US" altLang="ko-KR" dirty="0">
              <a:solidFill>
                <a:prstClr val="white"/>
              </a:solidFill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66071"/>
            <a:ext cx="6588224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000" b="0" baseline="0" smtClean="0">
                <a:solidFill>
                  <a:schemeClr val="bg1"/>
                </a:solidFill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</a:lstStyle>
          <a:p>
            <a:pPr defTabSz="457200" latinLnBrk="0">
              <a:defRPr/>
            </a:pPr>
            <a:r>
              <a:rPr lang="ko-KR" altLang="en-US" smtClean="0">
                <a:solidFill>
                  <a:prstClr val="white"/>
                </a:solidFill>
              </a:rPr>
              <a:t>미래성장동력 </a:t>
            </a:r>
            <a:r>
              <a:rPr lang="en-US" altLang="ko-KR" smtClean="0">
                <a:solidFill>
                  <a:prstClr val="white"/>
                </a:solidFill>
              </a:rPr>
              <a:t>– </a:t>
            </a:r>
            <a:r>
              <a:rPr lang="ko-KR" altLang="en-US" smtClean="0">
                <a:solidFill>
                  <a:prstClr val="white"/>
                </a:solidFill>
              </a:rPr>
              <a:t>인공지능 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93731" y="6666071"/>
            <a:ext cx="946150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 b="0" baseline="0" smtClean="0">
                <a:solidFill>
                  <a:schemeClr val="bg1"/>
                </a:solidFill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A2A697-DC16-4F46-8038-FD6330F5D707}" type="slidenum">
              <a:rPr kumimoji="1" lang="en-US" altLang="ko-KR">
                <a:solidFill>
                  <a:prstClr val="whit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-14436"/>
            <a:ext cx="9144000" cy="1745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00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254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 baseline="0">
          <a:solidFill>
            <a:srgbClr val="4C2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82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794" y="260003"/>
            <a:ext cx="8558255" cy="50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052512"/>
            <a:ext cx="8219256" cy="540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31382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90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 baseline="0">
          <a:solidFill>
            <a:srgbClr val="4C2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82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794" y="260003"/>
            <a:ext cx="8558255" cy="50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052512"/>
            <a:ext cx="8219256" cy="540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32240" y="6666071"/>
            <a:ext cx="1457372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b="0" baseline="0">
                <a:solidFill>
                  <a:schemeClr val="bg1"/>
                </a:solidFill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mtClean="0">
                <a:solidFill>
                  <a:prstClr val="white"/>
                </a:solidFill>
              </a:rPr>
              <a:t>2017</a:t>
            </a:r>
            <a:r>
              <a:rPr kumimoji="1" lang="ko-KR" altLang="en-US" smtClean="0">
                <a:solidFill>
                  <a:prstClr val="white"/>
                </a:solidFill>
              </a:rPr>
              <a:t>년 </a:t>
            </a:r>
            <a:r>
              <a:rPr kumimoji="1" lang="en-US" altLang="ko-KR" smtClean="0">
                <a:solidFill>
                  <a:prstClr val="white"/>
                </a:solidFill>
              </a:rPr>
              <a:t>7</a:t>
            </a:r>
            <a:r>
              <a:rPr kumimoji="1" lang="ko-KR" altLang="en-US" smtClean="0">
                <a:solidFill>
                  <a:prstClr val="white"/>
                </a:solidFill>
              </a:rPr>
              <a:t>월 </a:t>
            </a:r>
            <a:r>
              <a:rPr kumimoji="1" lang="en-US" altLang="ko-KR" smtClean="0">
                <a:solidFill>
                  <a:prstClr val="white"/>
                </a:solidFill>
              </a:rPr>
              <a:t>12</a:t>
            </a:r>
            <a:r>
              <a:rPr kumimoji="1" lang="ko-KR" altLang="en-US" smtClean="0">
                <a:solidFill>
                  <a:prstClr val="white"/>
                </a:solidFill>
              </a:rPr>
              <a:t>일</a:t>
            </a:r>
            <a:endParaRPr kumimoji="1" lang="en-US" altLang="ko-KR" dirty="0">
              <a:solidFill>
                <a:prstClr val="white"/>
              </a:solidFill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66071"/>
            <a:ext cx="6588224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000" b="0" baseline="0" smtClean="0">
                <a:solidFill>
                  <a:schemeClr val="bg1"/>
                </a:solidFill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</a:lstStyle>
          <a:p>
            <a:pPr defTabSz="457200" latinLnBrk="0">
              <a:defRPr/>
            </a:pPr>
            <a:r>
              <a:rPr lang="en-US" altLang="ko-KR">
                <a:solidFill>
                  <a:prstClr val="white"/>
                </a:solidFill>
              </a:rPr>
              <a:t>YEHS&amp;YIPL </a:t>
            </a:r>
            <a:r>
              <a:rPr lang="ko-KR" altLang="en-US">
                <a:solidFill>
                  <a:prstClr val="white"/>
                </a:solidFill>
              </a:rPr>
              <a:t>리더십포럼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93731" y="6666071"/>
            <a:ext cx="946150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 b="0" baseline="0" smtClean="0">
                <a:solidFill>
                  <a:schemeClr val="bg1"/>
                </a:solidFill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A2A697-DC16-4F46-8038-FD6330F5D707}" type="slidenum">
              <a:rPr kumimoji="1" lang="en-US" altLang="ko-KR">
                <a:solidFill>
                  <a:prstClr val="whit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-14436"/>
            <a:ext cx="9144000" cy="1745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00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24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 baseline="0">
          <a:solidFill>
            <a:srgbClr val="4C2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82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794" y="260003"/>
            <a:ext cx="8558255" cy="50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052512"/>
            <a:ext cx="8219256" cy="540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1698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 baseline="0">
          <a:solidFill>
            <a:srgbClr val="4C2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82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3024" y="89913"/>
            <a:ext cx="89979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3195" y="1157207"/>
            <a:ext cx="4993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45225" y="6308472"/>
            <a:ext cx="4520565" cy="243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r>
              <a:rPr spc="-5" dirty="0">
                <a:solidFill>
                  <a:prstClr val="white"/>
                </a:solidFill>
              </a:rPr>
              <a:t>Fei-Fei Li &amp; Justin Johnson &amp; Serena</a:t>
            </a:r>
            <a:r>
              <a:rPr spc="50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Yeung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80314" y="6305350"/>
            <a:ext cx="1591945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r>
              <a:rPr spc="-5" dirty="0">
                <a:solidFill>
                  <a:prstClr val="white"/>
                </a:solidFill>
              </a:rPr>
              <a:t>April 18,</a:t>
            </a:r>
            <a:r>
              <a:rPr spc="-55" dirty="0">
                <a:solidFill>
                  <a:prstClr val="white"/>
                </a:solidFill>
              </a:rPr>
              <a:t> </a:t>
            </a:r>
            <a:r>
              <a:rPr spc="-5" dirty="0">
                <a:solidFill>
                  <a:prstClr val="white"/>
                </a:solidFill>
              </a:rPr>
              <a:t>2017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399119" y="6305350"/>
            <a:ext cx="1592579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341755">
              <a:lnSpc>
                <a:spcPts val="2120"/>
              </a:lnSpc>
            </a:pPr>
            <a:fld id="{81D60167-4931-47E6-BA6A-407CBD079E47}" type="slidenum">
              <a:rPr spc="-5" dirty="0">
                <a:solidFill>
                  <a:prstClr val="white"/>
                </a:solidFill>
              </a:rPr>
              <a:pPr marL="1341755">
                <a:lnSpc>
                  <a:spcPts val="2120"/>
                </a:lnSpc>
              </a:pPr>
              <a:t>‹#›</a:t>
            </a:fld>
            <a:endParaRPr spc="-5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0" y="6172200"/>
            <a:ext cx="9220200" cy="685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21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6669360"/>
            <a:ext cx="9144000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794" y="260003"/>
            <a:ext cx="8558255" cy="50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052512"/>
            <a:ext cx="8219256" cy="540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32240" y="6666071"/>
            <a:ext cx="1457372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 b="0" baseline="0">
                <a:solidFill>
                  <a:schemeClr val="bg1"/>
                </a:solidFill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mtClean="0">
                <a:solidFill>
                  <a:prstClr val="white"/>
                </a:solidFill>
              </a:rPr>
              <a:t>2017</a:t>
            </a:r>
            <a:r>
              <a:rPr kumimoji="1" lang="ko-KR" altLang="en-US" smtClean="0">
                <a:solidFill>
                  <a:prstClr val="white"/>
                </a:solidFill>
              </a:rPr>
              <a:t>년 </a:t>
            </a:r>
            <a:r>
              <a:rPr kumimoji="1" lang="en-US" altLang="ko-KR" smtClean="0">
                <a:solidFill>
                  <a:prstClr val="white"/>
                </a:solidFill>
              </a:rPr>
              <a:t>5</a:t>
            </a:r>
            <a:r>
              <a:rPr kumimoji="1" lang="ko-KR" altLang="en-US" smtClean="0">
                <a:solidFill>
                  <a:prstClr val="white"/>
                </a:solidFill>
              </a:rPr>
              <a:t>월 </a:t>
            </a:r>
            <a:r>
              <a:rPr kumimoji="1" lang="en-US" altLang="ko-KR" smtClean="0">
                <a:solidFill>
                  <a:prstClr val="white"/>
                </a:solidFill>
              </a:rPr>
              <a:t>27</a:t>
            </a:r>
            <a:r>
              <a:rPr kumimoji="1" lang="ko-KR" altLang="en-US" smtClean="0">
                <a:solidFill>
                  <a:prstClr val="white"/>
                </a:solidFill>
              </a:rPr>
              <a:t>일</a:t>
            </a:r>
            <a:endParaRPr kumimoji="1" lang="en-US" altLang="ko-KR" dirty="0">
              <a:solidFill>
                <a:prstClr val="white"/>
              </a:solidFill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66071"/>
            <a:ext cx="6588224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000" b="0" baseline="0" smtClean="0">
                <a:solidFill>
                  <a:schemeClr val="bg1"/>
                </a:solidFill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</a:lstStyle>
          <a:p>
            <a:pPr defTabSz="457200" latinLnBrk="0">
              <a:defRPr/>
            </a:pPr>
            <a:r>
              <a:rPr lang="en-US" altLang="ko-KR" smtClean="0">
                <a:solidFill>
                  <a:prstClr val="white"/>
                </a:solidFill>
              </a:rPr>
              <a:t>Generative Adversarial Networks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93731" y="6666071"/>
            <a:ext cx="946150" cy="1886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 b="0" baseline="0" smtClean="0">
                <a:solidFill>
                  <a:schemeClr val="bg1"/>
                </a:solidFill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A2A697-DC16-4F46-8038-FD6330F5D707}" type="slidenum">
              <a:rPr kumimoji="1" lang="en-US" altLang="ko-KR">
                <a:solidFill>
                  <a:prstClr val="white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dirty="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-14436"/>
            <a:ext cx="9144000" cy="17458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100">
              <a:solidFill>
                <a:prstClr val="white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55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 baseline="0">
          <a:solidFill>
            <a:srgbClr val="4C2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82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794" y="260003"/>
            <a:ext cx="8558255" cy="504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7544" y="1052512"/>
            <a:ext cx="8219256" cy="5400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9120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400" b="1" baseline="0">
          <a:solidFill>
            <a:srgbClr val="4C26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Calibri" pitchFamily="34" charset="0"/>
          <a:ea typeface="굴림" pitchFamily="50" charset="-127"/>
          <a:cs typeface="Calibri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8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6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 baseline="0">
          <a:solidFill>
            <a:schemeClr val="tx1"/>
          </a:solidFill>
          <a:latin typeface="Calibri" pitchFamily="34" charset="0"/>
          <a:ea typeface="맑은 고딕" panose="020B0503020000020004" pitchFamily="50" charset="-127"/>
          <a:cs typeface="Calibri" pitchFamily="34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82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1"/>
            <a:ext cx="1827610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685801"/>
            <a:ext cx="75140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667000"/>
            <a:ext cx="7514035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5883276"/>
            <a:ext cx="857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9FE60E5-87C7-4A81-886E-593394B95433}" type="datetime1">
              <a:rPr lang="ko-KR" altLang="en-US" smtClean="0"/>
              <a:t>2018-04-12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5883276"/>
            <a:ext cx="5313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5883276"/>
            <a:ext cx="413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A7FA32B-DB7F-42C6-819A-2C7D08DE6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00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hf hdr="0" ftr="0" dt="0"/>
  <p:txStyles>
    <p:titleStyle>
      <a:lvl1pPr algn="ctr" defTabSz="342900" rtl="0" eaLnBrk="1" latinLnBrk="1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1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1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1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1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1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1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1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1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1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13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51.emf"/><Relationship Id="rId2" Type="http://schemas.openxmlformats.org/officeDocument/2006/relationships/slideLayout" Target="../slideLayouts/slideLayout8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0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7.xml"/></Relationships>
</file>

<file path=ppt/slides/_rels/slide1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4.png"/><Relationship Id="rId18" Type="http://schemas.openxmlformats.org/officeDocument/2006/relationships/image" Target="NULL"/><Relationship Id="rId26" Type="http://schemas.openxmlformats.org/officeDocument/2006/relationships/image" Target="../media/image171.png"/><Relationship Id="rId39" Type="http://schemas.openxmlformats.org/officeDocument/2006/relationships/image" Target="../media/image180.jpeg"/><Relationship Id="rId21" Type="http://schemas.openxmlformats.org/officeDocument/2006/relationships/image" Target="NULL"/><Relationship Id="rId34" Type="http://schemas.openxmlformats.org/officeDocument/2006/relationships/image" Target="../media/image179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28.xm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../media/image174.png"/><Relationship Id="rId41" Type="http://schemas.openxmlformats.org/officeDocument/2006/relationships/image" Target="../media/image182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24" Type="http://schemas.openxmlformats.org/officeDocument/2006/relationships/image" Target="../media/image169.png"/><Relationship Id="rId32" Type="http://schemas.openxmlformats.org/officeDocument/2006/relationships/image" Target="../media/image177.png"/><Relationship Id="rId37" Type="http://schemas.openxmlformats.org/officeDocument/2006/relationships/image" Target="NULL"/><Relationship Id="rId40" Type="http://schemas.openxmlformats.org/officeDocument/2006/relationships/image" Target="../media/image181.jpe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23" Type="http://schemas.openxmlformats.org/officeDocument/2006/relationships/image" Target="../media/image168.png"/><Relationship Id="rId28" Type="http://schemas.openxmlformats.org/officeDocument/2006/relationships/image" Target="../media/image173.png"/><Relationship Id="rId36" Type="http://schemas.openxmlformats.org/officeDocument/2006/relationships/image" Target="NULL"/><Relationship Id="rId10" Type="http://schemas.openxmlformats.org/officeDocument/2006/relationships/image" Target="../media/image161.png"/><Relationship Id="rId19" Type="http://schemas.openxmlformats.org/officeDocument/2006/relationships/image" Target="NULL"/><Relationship Id="rId31" Type="http://schemas.openxmlformats.org/officeDocument/2006/relationships/image" Target="../media/image176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Relationship Id="rId22" Type="http://schemas.openxmlformats.org/officeDocument/2006/relationships/image" Target="../media/image167.png"/><Relationship Id="rId27" Type="http://schemas.openxmlformats.org/officeDocument/2006/relationships/image" Target="../media/image172.png"/><Relationship Id="rId30" Type="http://schemas.openxmlformats.org/officeDocument/2006/relationships/image" Target="../media/image175.png"/><Relationship Id="rId35" Type="http://schemas.openxmlformats.org/officeDocument/2006/relationships/image" Target="NULL"/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12" Type="http://schemas.openxmlformats.org/officeDocument/2006/relationships/image" Target="../media/image163.png"/><Relationship Id="rId17" Type="http://schemas.openxmlformats.org/officeDocument/2006/relationships/image" Target="NULL"/><Relationship Id="rId25" Type="http://schemas.openxmlformats.org/officeDocument/2006/relationships/image" Target="../media/image170.png"/><Relationship Id="rId33" Type="http://schemas.openxmlformats.org/officeDocument/2006/relationships/image" Target="../media/image178.png"/><Relationship Id="rId38" Type="http://schemas.openxmlformats.org/officeDocument/2006/relationships/image" Target="NUL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7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jpeg"/><Relationship Id="rId13" Type="http://schemas.openxmlformats.org/officeDocument/2006/relationships/image" Target="../media/image195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jpe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jpeg"/><Relationship Id="rId14" Type="http://schemas.openxmlformats.org/officeDocument/2006/relationships/image" Target="../media/image20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5" Type="http://schemas.openxmlformats.org/officeDocument/2006/relationships/image" Target="../media/image211.png"/><Relationship Id="rId10" Type="http://schemas.openxmlformats.org/officeDocument/2006/relationships/image" Target="../media/image216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jpe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233.jpe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jpe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jpeg"/><Relationship Id="rId14" Type="http://schemas.openxmlformats.org/officeDocument/2006/relationships/image" Target="../media/image25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57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8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8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8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8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27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8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87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138.png"/><Relationship Id="rId7" Type="http://schemas.openxmlformats.org/officeDocument/2006/relationships/image" Target="../media/image21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10" Type="http://schemas.openxmlformats.org/officeDocument/2006/relationships/image" Target="../media/image214.png"/><Relationship Id="rId4" Type="http://schemas.openxmlformats.org/officeDocument/2006/relationships/image" Target="../media/image139.png"/><Relationship Id="rId9" Type="http://schemas.openxmlformats.org/officeDocument/2006/relationships/image" Target="../media/image2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8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8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8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8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e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tiff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tiff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tiff"/><Relationship Id="rId2" Type="http://schemas.openxmlformats.org/officeDocument/2006/relationships/image" Target="../media/image293.tif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tiff"/><Relationship Id="rId2" Type="http://schemas.openxmlformats.org/officeDocument/2006/relationships/image" Target="../media/image29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3.tiff"/><Relationship Id="rId4" Type="http://schemas.openxmlformats.org/officeDocument/2006/relationships/image" Target="../media/image30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9.png"/><Relationship Id="rId5" Type="http://schemas.openxmlformats.org/officeDocument/2006/relationships/image" Target="../media/image318.jpeg"/><Relationship Id="rId4" Type="http://schemas.openxmlformats.org/officeDocument/2006/relationships/image" Target="../media/image317.png"/><Relationship Id="rId9" Type="http://schemas.openxmlformats.org/officeDocument/2006/relationships/image" Target="../media/image322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316.png"/><Relationship Id="rId7" Type="http://schemas.openxmlformats.org/officeDocument/2006/relationships/image" Target="../media/image322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9.png"/><Relationship Id="rId5" Type="http://schemas.openxmlformats.org/officeDocument/2006/relationships/image" Target="../media/image318.jpeg"/><Relationship Id="rId4" Type="http://schemas.openxmlformats.org/officeDocument/2006/relationships/image" Target="../media/image317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4.png"/><Relationship Id="rId4" Type="http://schemas.openxmlformats.org/officeDocument/2006/relationships/image" Target="../media/image3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8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8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8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8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8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8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8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8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8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8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8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8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8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L5ilZgM89Q" TargetMode="External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8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8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8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8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13" Type="http://schemas.openxmlformats.org/officeDocument/2006/relationships/image" Target="../media/image80.jpg"/><Relationship Id="rId3" Type="http://schemas.openxmlformats.org/officeDocument/2006/relationships/image" Target="../media/image69.jpg"/><Relationship Id="rId7" Type="http://schemas.openxmlformats.org/officeDocument/2006/relationships/image" Target="../media/image74.jpg"/><Relationship Id="rId12" Type="http://schemas.openxmlformats.org/officeDocument/2006/relationships/image" Target="../media/image79.jpg"/><Relationship Id="rId2" Type="http://schemas.openxmlformats.org/officeDocument/2006/relationships/image" Target="../media/image68.jp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73.jpg"/><Relationship Id="rId11" Type="http://schemas.openxmlformats.org/officeDocument/2006/relationships/image" Target="../media/image78.jpg"/><Relationship Id="rId5" Type="http://schemas.openxmlformats.org/officeDocument/2006/relationships/image" Target="../media/image72.png"/><Relationship Id="rId15" Type="http://schemas.openxmlformats.org/officeDocument/2006/relationships/image" Target="../media/image82.jpg"/><Relationship Id="rId10" Type="http://schemas.openxmlformats.org/officeDocument/2006/relationships/image" Target="../media/image77.jpg"/><Relationship Id="rId4" Type="http://schemas.openxmlformats.org/officeDocument/2006/relationships/image" Target="../media/image71.jpg"/><Relationship Id="rId9" Type="http://schemas.openxmlformats.org/officeDocument/2006/relationships/image" Target="../media/image76.jpg"/><Relationship Id="rId14" Type="http://schemas.openxmlformats.org/officeDocument/2006/relationships/image" Target="../media/image81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8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8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8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8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8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97.jpg"/><Relationship Id="rId7" Type="http://schemas.openxmlformats.org/officeDocument/2006/relationships/image" Target="../media/image101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00.jpg"/><Relationship Id="rId11" Type="http://schemas.openxmlformats.org/officeDocument/2006/relationships/image" Target="../media/image105.jpg"/><Relationship Id="rId5" Type="http://schemas.openxmlformats.org/officeDocument/2006/relationships/image" Target="../media/image99.jpg"/><Relationship Id="rId10" Type="http://schemas.openxmlformats.org/officeDocument/2006/relationships/image" Target="../media/image104.jpg"/><Relationship Id="rId4" Type="http://schemas.openxmlformats.org/officeDocument/2006/relationships/image" Target="../media/image98.jpg"/><Relationship Id="rId9" Type="http://schemas.openxmlformats.org/officeDocument/2006/relationships/image" Target="../media/image103.jp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8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8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8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8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8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7" Type="http://schemas.openxmlformats.org/officeDocument/2006/relationships/image" Target="../media/image116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115.png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7" Type="http://schemas.openxmlformats.org/officeDocument/2006/relationships/image" Target="../media/image122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121.png"/><Relationship Id="rId5" Type="http://schemas.openxmlformats.org/officeDocument/2006/relationships/image" Target="../media/image120.jpg"/><Relationship Id="rId4" Type="http://schemas.openxmlformats.org/officeDocument/2006/relationships/image" Target="../media/image119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7" Type="http://schemas.openxmlformats.org/officeDocument/2006/relationships/image" Target="../media/image128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127.jp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8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8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mmlab.ie.cuhk.edu.hk/projects/SRCNN.html" TargetMode="External"/><Relationship Id="rId1" Type="http://schemas.openxmlformats.org/officeDocument/2006/relationships/slideLayout" Target="../slideLayouts/slideLayout8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4.xml"/><Relationship Id="rId6" Type="http://schemas.openxmlformats.org/officeDocument/2006/relationships/hyperlink" Target="http://cv.snu.ac.kr/" TargetMode="External"/><Relationship Id="rId5" Type="http://schemas.openxmlformats.org/officeDocument/2006/relationships/image" Target="../media/image133.png"/><Relationship Id="rId10" Type="http://schemas.openxmlformats.org/officeDocument/2006/relationships/image" Target="../media/image137.jpe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1691680" y="4005734"/>
            <a:ext cx="6656785" cy="2087562"/>
          </a:xfrm>
        </p:spPr>
        <p:txBody>
          <a:bodyPr/>
          <a:lstStyle/>
          <a:p>
            <a:pPr algn="r"/>
            <a:r>
              <a:rPr lang="ko-KR" altLang="en-US" dirty="0" smtClean="0">
                <a:solidFill>
                  <a:srgbClr val="261300"/>
                </a:solidFill>
                <a:latin typeface="맑은 고딕" panose="020B0503020000020004" pitchFamily="50" charset="-127"/>
              </a:rPr>
              <a:t>연세대학교 컴퓨터과학과</a:t>
            </a:r>
            <a:endParaRPr lang="en-US" altLang="ko-KR" dirty="0" smtClean="0">
              <a:solidFill>
                <a:srgbClr val="261300"/>
              </a:solidFill>
              <a:latin typeface="맑은 고딕" panose="020B0503020000020004" pitchFamily="50" charset="-127"/>
            </a:endParaRPr>
          </a:p>
          <a:p>
            <a:pPr algn="r"/>
            <a:r>
              <a:rPr lang="ko-KR" altLang="en-US" dirty="0" smtClean="0">
                <a:solidFill>
                  <a:srgbClr val="261300"/>
                </a:solidFill>
                <a:latin typeface="맑은 고딕" panose="020B0503020000020004" pitchFamily="50" charset="-127"/>
              </a:rPr>
              <a:t>김  선  주</a:t>
            </a:r>
            <a:endParaRPr lang="en-US" altLang="ko-KR" dirty="0" smtClean="0">
              <a:solidFill>
                <a:srgbClr val="2613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/>
        </p:nvSpPr>
        <p:spPr bwMode="auto">
          <a:xfrm>
            <a:off x="-1" y="153815"/>
            <a:ext cx="9144001" cy="66843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0" indent="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제목 5"/>
          <p:cNvSpPr>
            <a:spLocks noGrp="1"/>
          </p:cNvSpPr>
          <p:nvPr>
            <p:ph type="ctrTitle"/>
          </p:nvPr>
        </p:nvSpPr>
        <p:spPr>
          <a:xfrm>
            <a:off x="395536" y="1052736"/>
            <a:ext cx="8339447" cy="2619375"/>
          </a:xfrm>
        </p:spPr>
        <p:txBody>
          <a:bodyPr/>
          <a:lstStyle/>
          <a:p>
            <a:r>
              <a:rPr lang="en-US" altLang="ko-KR" sz="3600" dirty="0" smtClean="0">
                <a:latin typeface="맑은 고딕" panose="020B0503020000020004" pitchFamily="50" charset="-127"/>
              </a:rPr>
              <a:t/>
            </a:r>
            <a:br>
              <a:rPr lang="en-US" altLang="ko-KR" sz="3600" dirty="0" smtClean="0">
                <a:latin typeface="맑은 고딕" panose="020B0503020000020004" pitchFamily="50" charset="-127"/>
              </a:rPr>
            </a:br>
            <a:r>
              <a:rPr lang="ko-KR" altLang="en-US" sz="3600" dirty="0" smtClean="0">
                <a:latin typeface="맑은 고딕" panose="020B0503020000020004" pitchFamily="50" charset="-127"/>
              </a:rPr>
              <a:t>시각 </a:t>
            </a:r>
            <a:r>
              <a:rPr lang="en-US" altLang="ko-KR" sz="3600" dirty="0" smtClean="0">
                <a:latin typeface="맑은 고딕" panose="020B0503020000020004" pitchFamily="50" charset="-127"/>
              </a:rPr>
              <a:t>Tech. </a:t>
            </a:r>
            <a:r>
              <a:rPr lang="ko-KR" altLang="en-US" sz="3600" dirty="0" smtClean="0">
                <a:latin typeface="맑은 고딕" panose="020B0503020000020004" pitchFamily="50" charset="-127"/>
              </a:rPr>
              <a:t>심화과정 </a:t>
            </a:r>
            <a:r>
              <a:rPr lang="en-US" altLang="ko-KR" sz="3600" dirty="0" smtClean="0">
                <a:latin typeface="맑은 고딕" panose="020B0503020000020004" pitchFamily="50" charset="-127"/>
              </a:rPr>
              <a:t>(2)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5" descr="yonsei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661248"/>
            <a:ext cx="864096" cy="86409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D5E30C-A76C-49AC-88E7-D3FCCEED1B25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white"/>
              </a:solidFill>
            </a:endParaRPr>
          </a:p>
        </p:txBody>
      </p:sp>
      <p:pic>
        <p:nvPicPr>
          <p:cNvPr id="8194" name="Picture 2" descr="to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399633"/>
            <a:ext cx="3095406" cy="13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13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4" y="1641596"/>
            <a:ext cx="8975557" cy="5027764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Real World Illumination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17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588" y="3016002"/>
            <a:ext cx="9144000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7000" endPos="53000" dist="38100" dir="5400000" sy="-100000" algn="bl" rotWithShape="0"/>
                </a:effectLst>
                <a:uLnTx/>
                <a:uFillTx/>
                <a:latin typeface="Arial"/>
                <a:ea typeface="굴림"/>
                <a:cs typeface="+mn-cs"/>
              </a:rPr>
              <a:t>Our Approach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37000" endPos="53000" dist="38100" dir="5400000" sy="-100000" algn="bl" rotWithShape="0"/>
              </a:effectLst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4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>
              <a:solidFill>
                <a:srgbClr val="C1EEFF"/>
              </a:solidFill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335506" y="1000108"/>
            <a:ext cx="8686800" cy="552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11163" indent="-342900" algn="l" rtl="0" eaLnBrk="0" fontAlgn="base" latinLnBrk="1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11163" marR="0" lvl="0" indent="-342900" algn="l" defTabSz="914400" rtl="0" eaLnBrk="0" fontAlgn="base" latinLnBrk="1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44546A"/>
              </a:buClr>
              <a:buSzPct val="95000"/>
              <a:buFont typeface="Wingdings" pitchFamily="2" charset="2"/>
              <a:buChar char=""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We found limitations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in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three aspects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from</a:t>
            </a:r>
            <a:r>
              <a:rPr kumimoji="0" lang="en-US" altLang="ko-KR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existing SR methods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(especially, from SRCNN)</a:t>
            </a:r>
          </a:p>
          <a:p>
            <a:pPr marL="411163" marR="0" lvl="0" indent="-342900" algn="l" defTabSz="914400" rtl="0" eaLnBrk="0" fontAlgn="base" latinLnBrk="1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44546A"/>
              </a:buClr>
              <a:buSzPct val="95000"/>
              <a:buFont typeface="Wingdings" pitchFamily="2" charset="2"/>
              <a:buChar char="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911225" marR="0" lvl="1" indent="-4572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7D31"/>
              </a:buClr>
              <a:buSzPct val="90000"/>
              <a:buFont typeface="Wingdings" pitchFamily="2" charset="2"/>
              <a:buAutoNum type="arabicPeriod"/>
              <a:tabLst/>
              <a:defRPr/>
            </a:pPr>
            <a:r>
              <a:rPr kumimoji="0" lang="en-US" altLang="ko-KR" sz="26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Relies on the </a:t>
            </a:r>
            <a:r>
              <a:rPr kumimoji="0" lang="en-US" altLang="ko-KR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context of small image regions</a:t>
            </a:r>
          </a:p>
          <a:p>
            <a:pPr marL="995363" marR="0" lvl="2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7D31"/>
              </a:buClr>
              <a:buSzTx/>
              <a:buFont typeface="Wingdings 2" pitchFamily="18" charset="2"/>
              <a:buChar char="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has only 3 layers (receptive field of 13x13), other methods use even smaller regions</a:t>
            </a:r>
          </a:p>
          <a:p>
            <a:pPr marL="911225" marR="0" lvl="1" indent="-4572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7D31"/>
              </a:buClr>
              <a:buSzPct val="90000"/>
              <a:buFont typeface="Wingdings" pitchFamily="2" charset="2"/>
              <a:buAutoNum type="arabicPeriod"/>
              <a:tabLst/>
              <a:defRPr/>
            </a:pPr>
            <a:r>
              <a:rPr kumimoji="0" lang="en-US" altLang="ko-KR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Training </a:t>
            </a:r>
            <a:r>
              <a:rPr kumimoji="0" lang="en-US" altLang="ko-KR" sz="26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converges </a:t>
            </a:r>
            <a:r>
              <a:rPr kumimoji="0" lang="en-US" altLang="ko-KR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too slowly</a:t>
            </a:r>
          </a:p>
          <a:p>
            <a:pPr marL="1052513" marR="0" lvl="2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7D31"/>
              </a:buClr>
              <a:buSzTx/>
              <a:buFont typeface="Wingdings 2" pitchFamily="18" charset="2"/>
              <a:buChar char="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uses learning rate of 10</a:t>
            </a:r>
            <a:r>
              <a:rPr kumimoji="0" lang="en-US" altLang="ko-KR" sz="2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-5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. It takes several days to converge</a:t>
            </a:r>
          </a:p>
          <a:p>
            <a:pPr marL="911225" marR="0" lvl="1" indent="-4572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7D31"/>
              </a:buClr>
              <a:buSzPct val="90000"/>
              <a:buFont typeface="Wingdings" pitchFamily="2" charset="2"/>
              <a:buAutoNum type="arabicPeriod"/>
              <a:tabLst/>
              <a:defRPr/>
            </a:pPr>
            <a:r>
              <a:rPr kumimoji="0" lang="en-US" altLang="ko-KR" sz="26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Works for only  a </a:t>
            </a:r>
            <a:r>
              <a:rPr kumimoji="0" lang="en-US" altLang="ko-KR" sz="26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single scale</a:t>
            </a:r>
            <a:endParaRPr kumimoji="0" lang="en-US" altLang="ko-KR" sz="2600" b="1" i="1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995363" marR="0" lvl="2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7D31"/>
              </a:buClr>
              <a:buSzTx/>
              <a:buFont typeface="Wingdings 2" pitchFamily="18" charset="2"/>
              <a:buChar char="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Most existing methods handle different upscaling problem independently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454025" marR="0" lvl="1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7D31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US" altLang="ko-KR" sz="2000" b="1" i="1" u="none" strike="noStrike" kern="1200" cap="none" spc="0" normalizeH="0" baseline="0" noProof="0" dirty="0" smtClean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611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C1EEFF"/>
                </a:solidFill>
              </a:rPr>
              <a:t>Our Approach </a:t>
            </a:r>
            <a:r>
              <a:rPr lang="en-US" altLang="ko-KR" sz="2400" dirty="0" smtClean="0"/>
              <a:t>for</a:t>
            </a:r>
            <a:r>
              <a:rPr lang="en-US" altLang="ko-KR" dirty="0" smtClean="0"/>
              <a:t> Context</a:t>
            </a:r>
            <a:endParaRPr lang="ko-KR" altLang="en-US" dirty="0">
              <a:solidFill>
                <a:srgbClr val="C1EEFF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95536" y="1356728"/>
            <a:ext cx="8748464" cy="5600664"/>
          </a:xfrm>
        </p:spPr>
        <p:txBody>
          <a:bodyPr/>
          <a:lstStyle/>
          <a:p>
            <a:r>
              <a:rPr lang="en-US" altLang="ko-KR" dirty="0" smtClean="0"/>
              <a:t>Utilize contextual information spread over very large image regions</a:t>
            </a:r>
          </a:p>
          <a:p>
            <a:pPr lvl="1"/>
            <a:r>
              <a:rPr lang="en-US" altLang="ko-KR" dirty="0" smtClean="0">
                <a:ea typeface="Cambria Math" panose="02040503050406030204" pitchFamily="18" charset="0"/>
              </a:rPr>
              <a:t>For </a:t>
            </a:r>
            <a:r>
              <a:rPr lang="en-US" altLang="ko-KR" dirty="0">
                <a:ea typeface="Cambria Math" panose="02040503050406030204" pitchFamily="18" charset="0"/>
              </a:rPr>
              <a:t>a large scale factor, we need to see </a:t>
            </a:r>
            <a:r>
              <a:rPr lang="en-US" altLang="ko-KR" dirty="0" smtClean="0">
                <a:ea typeface="Cambria Math" panose="02040503050406030204" pitchFamily="18" charset="0"/>
              </a:rPr>
              <a:t>more</a:t>
            </a:r>
            <a:endParaRPr lang="en-US" altLang="ko-KR" dirty="0" smtClean="0"/>
          </a:p>
          <a:p>
            <a:r>
              <a:rPr lang="en-US" altLang="ko-KR" dirty="0"/>
              <a:t>W</a:t>
            </a:r>
            <a:r>
              <a:rPr lang="en-US" altLang="ko-KR" dirty="0" smtClean="0"/>
              <a:t>e employ </a:t>
            </a:r>
            <a:r>
              <a:rPr lang="en-US" altLang="ko-KR" dirty="0" smtClean="0">
                <a:solidFill>
                  <a:srgbClr val="F79646"/>
                </a:solidFill>
              </a:rPr>
              <a:t>very deep CNN model</a:t>
            </a:r>
          </a:p>
          <a:p>
            <a:r>
              <a:rPr lang="en-US" altLang="ko-KR" dirty="0" smtClean="0"/>
              <a:t>To keep pixel-wise info., </a:t>
            </a:r>
            <a:r>
              <a:rPr lang="en-US" altLang="ko-KR" dirty="0" smtClean="0">
                <a:solidFill>
                  <a:srgbClr val="F79646"/>
                </a:solidFill>
              </a:rPr>
              <a:t>avoid pooling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755576" y="4300010"/>
            <a:ext cx="7416803" cy="2009310"/>
            <a:chOff x="61356" y="4221088"/>
            <a:chExt cx="7416803" cy="2009310"/>
          </a:xfrm>
        </p:grpSpPr>
        <p:sp>
          <p:nvSpPr>
            <p:cNvPr id="10" name="직사각형 9"/>
            <p:cNvSpPr/>
            <p:nvPr/>
          </p:nvSpPr>
          <p:spPr>
            <a:xfrm>
              <a:off x="61356" y="4221088"/>
              <a:ext cx="15878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Interpolated LR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660232" y="4221088"/>
              <a:ext cx="4491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HR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55873" y="4589567"/>
              <a:ext cx="7322286" cy="1640831"/>
              <a:chOff x="-612278" y="3638559"/>
              <a:chExt cx="13957941" cy="3127796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905553" y="3638559"/>
                <a:ext cx="2977052" cy="3106286"/>
                <a:chOff x="13687003" y="-1552664"/>
                <a:chExt cx="2977052" cy="3106286"/>
              </a:xfrm>
            </p:grpSpPr>
            <p:sp>
              <p:nvSpPr>
                <p:cNvPr id="115" name="직사각형 114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16" name="평행 사변형 340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117" name="직선 연결선 341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직사각형 117"/>
                <p:cNvSpPr>
                  <a:spLocks noChangeAspect="1"/>
                </p:cNvSpPr>
                <p:nvPr/>
              </p:nvSpPr>
              <p:spPr>
                <a:xfrm>
                  <a:off x="14144055" y="-1259999"/>
                  <a:ext cx="2520000" cy="2519999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FFFF00">
                    <a:alpha val="69000"/>
                  </a:srgb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120" name="직선 연결선 344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345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그룹 15"/>
              <p:cNvGrpSpPr/>
              <p:nvPr/>
            </p:nvGrpSpPr>
            <p:grpSpPr>
              <a:xfrm>
                <a:off x="1913665" y="3644722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108" name="직사각형 107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09" name="평행 사변형 333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110" name="직선 연결선 334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직사각형 110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113" name="직선 연결선 337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338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2278" y="3932754"/>
                <a:ext cx="2520000" cy="25200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grpSp>
            <p:nvGrpSpPr>
              <p:cNvPr id="21" name="그룹 20"/>
              <p:cNvGrpSpPr/>
              <p:nvPr/>
            </p:nvGrpSpPr>
            <p:grpSpPr>
              <a:xfrm>
                <a:off x="6470631" y="4948890"/>
                <a:ext cx="370080" cy="72000"/>
                <a:chOff x="6192639" y="4948890"/>
                <a:chExt cx="370080" cy="72000"/>
              </a:xfrm>
            </p:grpSpPr>
            <p:sp>
              <p:nvSpPr>
                <p:cNvPr id="105" name="타원 104"/>
                <p:cNvSpPr>
                  <a:spLocks noChangeAspect="1"/>
                </p:cNvSpPr>
                <p:nvPr/>
              </p:nvSpPr>
              <p:spPr>
                <a:xfrm>
                  <a:off x="619263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06" name="타원 105"/>
                <p:cNvSpPr>
                  <a:spLocks noChangeAspect="1"/>
                </p:cNvSpPr>
                <p:nvPr/>
              </p:nvSpPr>
              <p:spPr>
                <a:xfrm>
                  <a:off x="634167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07" name="타원 106"/>
                <p:cNvSpPr>
                  <a:spLocks noChangeAspect="1"/>
                </p:cNvSpPr>
                <p:nvPr/>
              </p:nvSpPr>
              <p:spPr>
                <a:xfrm>
                  <a:off x="649071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</p:grp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25663" y="3947049"/>
                <a:ext cx="2520000" cy="2519999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grpSp>
            <p:nvGrpSpPr>
              <p:cNvPr id="25" name="그룹 24"/>
              <p:cNvGrpSpPr/>
              <p:nvPr/>
            </p:nvGrpSpPr>
            <p:grpSpPr>
              <a:xfrm>
                <a:off x="7188991" y="3653906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96" name="직사각형 95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97" name="평행 사변형 321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98" name="직선 연결선 322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직사각형 98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101" name="직선 연결선 325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326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/>
              <p:cNvGrpSpPr/>
              <p:nvPr/>
            </p:nvGrpSpPr>
            <p:grpSpPr>
              <a:xfrm>
                <a:off x="8197103" y="3660069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89" name="직사각형 88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90" name="평행 사변형 314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91" name="직선 연결선 315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직사각형 91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94" name="직선 연결선 318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319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그룹 26"/>
              <p:cNvGrpSpPr/>
              <p:nvPr/>
            </p:nvGrpSpPr>
            <p:grpSpPr>
              <a:xfrm>
                <a:off x="195034" y="4607302"/>
                <a:ext cx="3206438" cy="673100"/>
                <a:chOff x="215975" y="4079155"/>
                <a:chExt cx="3206438" cy="673100"/>
              </a:xfrm>
            </p:grpSpPr>
            <p:cxnSp>
              <p:nvCxnSpPr>
                <p:cNvPr id="73" name="직선 연결선 297"/>
                <p:cNvCxnSpPr/>
                <p:nvPr/>
              </p:nvCxnSpPr>
              <p:spPr>
                <a:xfrm>
                  <a:off x="2466503" y="4423960"/>
                  <a:ext cx="900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1918481" y="4370514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75" name="직사각형 74"/>
                <p:cNvSpPr>
                  <a:spLocks noChangeAspect="1"/>
                </p:cNvSpPr>
                <p:nvPr/>
              </p:nvSpPr>
              <p:spPr>
                <a:xfrm>
                  <a:off x="1826805" y="4277526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76" name="직선 연결선 300"/>
                <p:cNvCxnSpPr/>
                <p:nvPr/>
              </p:nvCxnSpPr>
              <p:spPr>
                <a:xfrm>
                  <a:off x="1908321" y="4329936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301"/>
                <p:cNvCxnSpPr/>
                <p:nvPr/>
              </p:nvCxnSpPr>
              <p:spPr>
                <a:xfrm>
                  <a:off x="1909464" y="4583870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302"/>
                <p:cNvCxnSpPr/>
                <p:nvPr/>
              </p:nvCxnSpPr>
              <p:spPr>
                <a:xfrm>
                  <a:off x="2030303" y="4495986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303"/>
                <p:cNvCxnSpPr/>
                <p:nvPr/>
              </p:nvCxnSpPr>
              <p:spPr>
                <a:xfrm>
                  <a:off x="2030303" y="4241005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직사각형 79"/>
                <p:cNvSpPr>
                  <a:spLocks noChangeAspect="1"/>
                </p:cNvSpPr>
                <p:nvPr/>
              </p:nvSpPr>
              <p:spPr>
                <a:xfrm>
                  <a:off x="2309292" y="4281511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81" name="타원 80"/>
                <p:cNvSpPr/>
                <p:nvPr/>
              </p:nvSpPr>
              <p:spPr>
                <a:xfrm>
                  <a:off x="2397135" y="4370514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>
                  <a:off x="2915657" y="4377762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83" name="직사각형 82"/>
                <p:cNvSpPr>
                  <a:spLocks noChangeAspect="1"/>
                </p:cNvSpPr>
                <p:nvPr/>
              </p:nvSpPr>
              <p:spPr>
                <a:xfrm>
                  <a:off x="215975" y="4140601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84" name="직선 연결선 308"/>
                <p:cNvCxnSpPr/>
                <p:nvPr/>
              </p:nvCxnSpPr>
              <p:spPr>
                <a:xfrm flipV="1">
                  <a:off x="368919" y="4609382"/>
                  <a:ext cx="1520825" cy="14287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309"/>
                <p:cNvCxnSpPr/>
                <p:nvPr/>
              </p:nvCxnSpPr>
              <p:spPr>
                <a:xfrm>
                  <a:off x="375269" y="4225205"/>
                  <a:ext cx="1514475" cy="9842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310"/>
                <p:cNvCxnSpPr/>
                <p:nvPr/>
              </p:nvCxnSpPr>
              <p:spPr>
                <a:xfrm>
                  <a:off x="613394" y="4079155"/>
                  <a:ext cx="1397000" cy="15557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311"/>
                <p:cNvCxnSpPr/>
                <p:nvPr/>
              </p:nvCxnSpPr>
              <p:spPr>
                <a:xfrm flipV="1">
                  <a:off x="619744" y="4514130"/>
                  <a:ext cx="1390650" cy="7937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타원 87"/>
                <p:cNvSpPr/>
                <p:nvPr/>
              </p:nvSpPr>
              <p:spPr>
                <a:xfrm>
                  <a:off x="3328813" y="4374863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</p:grpSp>
          <p:grpSp>
            <p:nvGrpSpPr>
              <p:cNvPr id="28" name="그룹 27"/>
              <p:cNvGrpSpPr/>
              <p:nvPr/>
            </p:nvGrpSpPr>
            <p:grpSpPr>
              <a:xfrm>
                <a:off x="3017058" y="4803778"/>
                <a:ext cx="244630" cy="244630"/>
                <a:chOff x="13542817" y="761334"/>
                <a:chExt cx="540221" cy="540221"/>
              </a:xfrm>
            </p:grpSpPr>
            <p:sp>
              <p:nvSpPr>
                <p:cNvPr id="70" name="타원 69"/>
                <p:cNvSpPr/>
                <p:nvPr/>
              </p:nvSpPr>
              <p:spPr>
                <a:xfrm>
                  <a:off x="13542817" y="761334"/>
                  <a:ext cx="540221" cy="54022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71" name="직선 연결선 295"/>
                <p:cNvCxnSpPr/>
                <p:nvPr/>
              </p:nvCxnSpPr>
              <p:spPr>
                <a:xfrm>
                  <a:off x="13552839" y="1097502"/>
                  <a:ext cx="28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296"/>
                <p:cNvCxnSpPr/>
                <p:nvPr/>
              </p:nvCxnSpPr>
              <p:spPr>
                <a:xfrm rot="8100000">
                  <a:off x="13786519" y="993462"/>
                  <a:ext cx="28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/>
              <p:cNvGrpSpPr/>
              <p:nvPr/>
            </p:nvGrpSpPr>
            <p:grpSpPr>
              <a:xfrm>
                <a:off x="3084039" y="4607302"/>
                <a:ext cx="2718528" cy="673100"/>
                <a:chOff x="3168303" y="3935139"/>
                <a:chExt cx="2718528" cy="673100"/>
              </a:xfrm>
            </p:grpSpPr>
            <p:cxnSp>
              <p:nvCxnSpPr>
                <p:cNvPr id="56" name="직선 연결선 280"/>
                <p:cNvCxnSpPr/>
                <p:nvPr/>
              </p:nvCxnSpPr>
              <p:spPr>
                <a:xfrm>
                  <a:off x="3565722" y="3935139"/>
                  <a:ext cx="1397000" cy="15557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281"/>
                <p:cNvCxnSpPr/>
                <p:nvPr/>
              </p:nvCxnSpPr>
              <p:spPr>
                <a:xfrm>
                  <a:off x="5418831" y="4282963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타원 57"/>
                <p:cNvSpPr/>
                <p:nvPr/>
              </p:nvSpPr>
              <p:spPr>
                <a:xfrm>
                  <a:off x="4870809" y="422649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59" name="직사각형 58"/>
                <p:cNvSpPr>
                  <a:spLocks noChangeAspect="1"/>
                </p:cNvSpPr>
                <p:nvPr/>
              </p:nvSpPr>
              <p:spPr>
                <a:xfrm>
                  <a:off x="4779133" y="4133510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60" name="직선 연결선 284"/>
                <p:cNvCxnSpPr/>
                <p:nvPr/>
              </p:nvCxnSpPr>
              <p:spPr>
                <a:xfrm>
                  <a:off x="4860649" y="418592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285"/>
                <p:cNvCxnSpPr/>
                <p:nvPr/>
              </p:nvCxnSpPr>
              <p:spPr>
                <a:xfrm>
                  <a:off x="4861792" y="4439854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286"/>
                <p:cNvCxnSpPr/>
                <p:nvPr/>
              </p:nvCxnSpPr>
              <p:spPr>
                <a:xfrm>
                  <a:off x="4982631" y="435197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287"/>
                <p:cNvCxnSpPr/>
                <p:nvPr/>
              </p:nvCxnSpPr>
              <p:spPr>
                <a:xfrm>
                  <a:off x="4982631" y="4096989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/>
                <p:cNvSpPr>
                  <a:spLocks noChangeAspect="1"/>
                </p:cNvSpPr>
                <p:nvPr/>
              </p:nvSpPr>
              <p:spPr>
                <a:xfrm>
                  <a:off x="5261620" y="4137495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5349463" y="422649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66" name="직사각형 65"/>
                <p:cNvSpPr>
                  <a:spLocks noChangeAspect="1"/>
                </p:cNvSpPr>
                <p:nvPr/>
              </p:nvSpPr>
              <p:spPr>
                <a:xfrm>
                  <a:off x="3168303" y="3996585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67" name="직선 연결선 291"/>
                <p:cNvCxnSpPr/>
                <p:nvPr/>
              </p:nvCxnSpPr>
              <p:spPr>
                <a:xfrm flipV="1">
                  <a:off x="3321247" y="4465366"/>
                  <a:ext cx="1520825" cy="142873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292"/>
                <p:cNvCxnSpPr/>
                <p:nvPr/>
              </p:nvCxnSpPr>
              <p:spPr>
                <a:xfrm>
                  <a:off x="3327597" y="4081189"/>
                  <a:ext cx="1514475" cy="9842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293"/>
                <p:cNvCxnSpPr/>
                <p:nvPr/>
              </p:nvCxnSpPr>
              <p:spPr>
                <a:xfrm flipV="1">
                  <a:off x="3572072" y="4370114"/>
                  <a:ext cx="1390650" cy="7937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그룹 29"/>
              <p:cNvGrpSpPr/>
              <p:nvPr/>
            </p:nvGrpSpPr>
            <p:grpSpPr>
              <a:xfrm>
                <a:off x="7800935" y="4766459"/>
                <a:ext cx="1977815" cy="342865"/>
                <a:chOff x="7800935" y="4766459"/>
                <a:chExt cx="1977815" cy="342865"/>
              </a:xfrm>
            </p:grpSpPr>
            <p:grpSp>
              <p:nvGrpSpPr>
                <p:cNvPr id="39" name="그룹 38"/>
                <p:cNvGrpSpPr/>
                <p:nvPr/>
              </p:nvGrpSpPr>
              <p:grpSpPr>
                <a:xfrm>
                  <a:off x="9421399" y="4802512"/>
                  <a:ext cx="244630" cy="244630"/>
                  <a:chOff x="13542817" y="761334"/>
                  <a:chExt cx="540221" cy="540221"/>
                </a:xfrm>
              </p:grpSpPr>
              <p:sp>
                <p:nvSpPr>
                  <p:cNvPr id="53" name="타원 52"/>
                  <p:cNvSpPr/>
                  <p:nvPr/>
                </p:nvSpPr>
                <p:spPr>
                  <a:xfrm>
                    <a:off x="13542817" y="761334"/>
                    <a:ext cx="540221" cy="5402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굴림"/>
                      <a:cs typeface="+mn-cs"/>
                    </a:endParaRPr>
                  </a:p>
                </p:txBody>
              </p:sp>
              <p:cxnSp>
                <p:nvCxnSpPr>
                  <p:cNvPr id="54" name="직선 연결선 278"/>
                  <p:cNvCxnSpPr/>
                  <p:nvPr/>
                </p:nvCxnSpPr>
                <p:spPr>
                  <a:xfrm>
                    <a:off x="13552839" y="1097502"/>
                    <a:ext cx="288000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연결선 279"/>
                  <p:cNvCxnSpPr/>
                  <p:nvPr/>
                </p:nvCxnSpPr>
                <p:spPr>
                  <a:xfrm rot="8100000">
                    <a:off x="13786519" y="993462"/>
                    <a:ext cx="288000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직선 연결선 264"/>
                <p:cNvCxnSpPr/>
                <p:nvPr/>
              </p:nvCxnSpPr>
              <p:spPr>
                <a:xfrm>
                  <a:off x="8776553" y="4949414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타원 40"/>
                <p:cNvSpPr/>
                <p:nvPr/>
              </p:nvSpPr>
              <p:spPr>
                <a:xfrm>
                  <a:off x="8228531" y="489596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42" name="직사각형 41"/>
                <p:cNvSpPr>
                  <a:spLocks noChangeAspect="1"/>
                </p:cNvSpPr>
                <p:nvPr/>
              </p:nvSpPr>
              <p:spPr>
                <a:xfrm>
                  <a:off x="8136855" y="4802980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43" name="직선 연결선 267"/>
                <p:cNvCxnSpPr/>
                <p:nvPr/>
              </p:nvCxnSpPr>
              <p:spPr>
                <a:xfrm>
                  <a:off x="8218371" y="485539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268"/>
                <p:cNvCxnSpPr/>
                <p:nvPr/>
              </p:nvCxnSpPr>
              <p:spPr>
                <a:xfrm>
                  <a:off x="8219514" y="5109324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269"/>
                <p:cNvCxnSpPr/>
                <p:nvPr/>
              </p:nvCxnSpPr>
              <p:spPr>
                <a:xfrm>
                  <a:off x="8340353" y="502144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270"/>
                <p:cNvCxnSpPr/>
                <p:nvPr/>
              </p:nvCxnSpPr>
              <p:spPr>
                <a:xfrm>
                  <a:off x="8340353" y="4766459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직사각형 46"/>
                <p:cNvSpPr>
                  <a:spLocks noChangeAspect="1"/>
                </p:cNvSpPr>
                <p:nvPr/>
              </p:nvSpPr>
              <p:spPr>
                <a:xfrm>
                  <a:off x="8619342" y="4806965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8707185" y="489596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9218878" y="4899650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50" name="직선 연결선 274"/>
                <p:cNvCxnSpPr/>
                <p:nvPr/>
              </p:nvCxnSpPr>
              <p:spPr>
                <a:xfrm>
                  <a:off x="9263191" y="4953878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타원 50"/>
                <p:cNvSpPr/>
                <p:nvPr/>
              </p:nvSpPr>
              <p:spPr>
                <a:xfrm>
                  <a:off x="9685150" y="4902824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52" name="직선 연결선 276"/>
                <p:cNvCxnSpPr/>
                <p:nvPr/>
              </p:nvCxnSpPr>
              <p:spPr>
                <a:xfrm>
                  <a:off x="7800935" y="4953878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/>
              <p:cNvGrpSpPr/>
              <p:nvPr/>
            </p:nvGrpSpPr>
            <p:grpSpPr>
              <a:xfrm>
                <a:off x="9463479" y="4586982"/>
                <a:ext cx="2411517" cy="673101"/>
                <a:chOff x="9483799" y="4607302"/>
                <a:chExt cx="2411517" cy="673101"/>
              </a:xfrm>
            </p:grpSpPr>
            <p:sp>
              <p:nvSpPr>
                <p:cNvPr id="32" name="타원 31"/>
                <p:cNvSpPr/>
                <p:nvPr/>
              </p:nvSpPr>
              <p:spPr>
                <a:xfrm>
                  <a:off x="11718660" y="4898661"/>
                  <a:ext cx="93600" cy="9360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3" name="직사각형 32"/>
                <p:cNvSpPr>
                  <a:spLocks noChangeAspect="1"/>
                </p:cNvSpPr>
                <p:nvPr/>
              </p:nvSpPr>
              <p:spPr>
                <a:xfrm>
                  <a:off x="11629165" y="4805673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70C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4" name="직사각형 33"/>
                <p:cNvSpPr>
                  <a:spLocks noChangeAspect="1"/>
                </p:cNvSpPr>
                <p:nvPr/>
              </p:nvSpPr>
              <p:spPr>
                <a:xfrm>
                  <a:off x="9483799" y="4668748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0070C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5" name="직선 연결선 259"/>
                <p:cNvCxnSpPr/>
                <p:nvPr/>
              </p:nvCxnSpPr>
              <p:spPr>
                <a:xfrm flipV="1">
                  <a:off x="9636743" y="5102677"/>
                  <a:ext cx="2076160" cy="1777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260"/>
                <p:cNvCxnSpPr/>
                <p:nvPr/>
              </p:nvCxnSpPr>
              <p:spPr>
                <a:xfrm>
                  <a:off x="9643093" y="4753352"/>
                  <a:ext cx="2055840" cy="11437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261"/>
                <p:cNvCxnSpPr/>
                <p:nvPr/>
              </p:nvCxnSpPr>
              <p:spPr>
                <a:xfrm>
                  <a:off x="9881218" y="4607302"/>
                  <a:ext cx="1939635" cy="17787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262"/>
                <p:cNvCxnSpPr/>
                <p:nvPr/>
              </p:nvCxnSpPr>
              <p:spPr>
                <a:xfrm flipV="1">
                  <a:off x="9887568" y="5045527"/>
                  <a:ext cx="1945985" cy="761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203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Approach </a:t>
            </a:r>
            <a:r>
              <a:rPr lang="en-US" altLang="ko-KR" sz="2400" dirty="0" smtClean="0"/>
              <a:t>for</a:t>
            </a:r>
            <a:r>
              <a:rPr lang="en-US" altLang="ko-KR" dirty="0" smtClean="0"/>
              <a:t> fast convergence</a:t>
            </a:r>
            <a:endParaRPr lang="ko-KR" altLang="en-US" dirty="0">
              <a:solidFill>
                <a:srgbClr val="C1EEFF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860903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228721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96539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964357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75620" y="5646009"/>
            <a:ext cx="576064" cy="144016"/>
            <a:chOff x="5076056" y="5517232"/>
            <a:chExt cx="576064" cy="144016"/>
          </a:xfrm>
          <a:solidFill>
            <a:srgbClr val="FFFF00"/>
          </a:solidFill>
        </p:grpSpPr>
        <p:sp>
          <p:nvSpPr>
            <p:cNvPr id="4" name="타원 3"/>
            <p:cNvSpPr/>
            <p:nvPr/>
          </p:nvSpPr>
          <p:spPr>
            <a:xfrm>
              <a:off x="5076056" y="5517232"/>
              <a:ext cx="144016" cy="144016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292080" y="5517232"/>
              <a:ext cx="144016" cy="144016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5508104" y="5517232"/>
              <a:ext cx="144016" cy="144016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138757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06575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874393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242211" y="5013176"/>
            <a:ext cx="224378" cy="1512168"/>
          </a:xfrm>
          <a:prstGeom prst="rect">
            <a:avLst/>
          </a:prstGeom>
          <a:solidFill>
            <a:srgbClr val="BBBF15"/>
          </a:solidFill>
          <a:ln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987623" y="1556952"/>
            <a:ext cx="6336704" cy="2808152"/>
            <a:chOff x="683568" y="1340928"/>
            <a:chExt cx="8064896" cy="3312208"/>
          </a:xfrm>
        </p:grpSpPr>
        <p:pic>
          <p:nvPicPr>
            <p:cNvPr id="4103" name="Picture 7" descr="C:\Users\LEE\Dropbox\CV\dataset\res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8464" y="3213136"/>
              <a:ext cx="1440000" cy="144000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C:\Users\LEE\Dropbox\CV\dataset\Set5\bicbaby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6679" y="3393136"/>
              <a:ext cx="1080000" cy="108000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C:\Users\LEE\Dropbox\CV\dataset\Set5\baby_GT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725" y="3393136"/>
              <a:ext cx="1080000" cy="1080000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오른쪽 화살표 26"/>
            <p:cNvSpPr/>
            <p:nvPr/>
          </p:nvSpPr>
          <p:spPr>
            <a:xfrm rot="1375434">
              <a:off x="2953726" y="3438986"/>
              <a:ext cx="1192223" cy="360040"/>
            </a:xfrm>
            <a:prstGeom prst="rightArrow">
              <a:avLst/>
            </a:prstGeom>
            <a:solidFill>
              <a:srgbClr val="FEB80A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28" name="오른쪽 화살표 27"/>
            <p:cNvSpPr/>
            <p:nvPr/>
          </p:nvSpPr>
          <p:spPr>
            <a:xfrm rot="20228951" flipV="1">
              <a:off x="2953813" y="2061283"/>
              <a:ext cx="1192010" cy="360040"/>
            </a:xfrm>
            <a:prstGeom prst="rightArrow">
              <a:avLst/>
            </a:prstGeom>
            <a:solidFill>
              <a:srgbClr val="FEB80A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683568" y="2215051"/>
              <a:ext cx="2175098" cy="1821730"/>
              <a:chOff x="1172766" y="2070875"/>
              <a:chExt cx="2175098" cy="1821730"/>
            </a:xfrm>
          </p:grpSpPr>
          <p:pic>
            <p:nvPicPr>
              <p:cNvPr id="6" name="Picture 4" descr="C:\Users\LEE\Dropbox\CV\dataset\Set5\bicbaby.bmp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0315" y="2070875"/>
                <a:ext cx="1440000" cy="1440000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1172766" y="3529583"/>
                <a:ext cx="2175098" cy="36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rPr>
                  <a:t>Low resolution (LR)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2818485" y="2689916"/>
              <a:ext cx="16963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Learn</a:t>
              </a: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7" name="곱셈 기호 6"/>
            <p:cNvSpPr/>
            <p:nvPr/>
          </p:nvSpPr>
          <p:spPr>
            <a:xfrm rot="20414730">
              <a:off x="2963775" y="1644405"/>
              <a:ext cx="1159554" cy="1240371"/>
            </a:xfrm>
            <a:prstGeom prst="mathMultiply">
              <a:avLst>
                <a:gd name="adj1" fmla="val 14786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4290969" y="1340928"/>
              <a:ext cx="2297255" cy="1829444"/>
              <a:chOff x="4506993" y="1340928"/>
              <a:chExt cx="2297255" cy="1829444"/>
            </a:xfrm>
          </p:grpSpPr>
          <p:pic>
            <p:nvPicPr>
              <p:cNvPr id="4098" name="Picture 2" descr="C:\Users\LEE\Dropbox\CV\dataset\Set5\baby_GT.bmp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5620" y="1340928"/>
                <a:ext cx="1440000" cy="1440000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4506993" y="2807350"/>
                <a:ext cx="2297255" cy="36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rPr>
                  <a:t>High resolution (HR)</a:t>
                </a:r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5272462" y="3753116"/>
              <a:ext cx="360040" cy="360040"/>
              <a:chOff x="5386348" y="3753116"/>
              <a:chExt cx="360040" cy="360040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5386348" y="3753116"/>
                <a:ext cx="360040" cy="36004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  <p:sp>
            <p:nvSpPr>
              <p:cNvPr id="16" name="뺄셈 기호 15"/>
              <p:cNvSpPr/>
              <p:nvPr/>
            </p:nvSpPr>
            <p:spPr>
              <a:xfrm>
                <a:off x="5394435" y="3753471"/>
                <a:ext cx="343866" cy="359330"/>
              </a:xfrm>
              <a:prstGeom prst="mathMinus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</p:grpSp>
        <p:sp>
          <p:nvSpPr>
            <p:cNvPr id="31" name="등호 30"/>
            <p:cNvSpPr/>
            <p:nvPr/>
          </p:nvSpPr>
          <p:spPr>
            <a:xfrm>
              <a:off x="6660232" y="3735775"/>
              <a:ext cx="576064" cy="413305"/>
            </a:xfrm>
            <a:prstGeom prst="mathEqual">
              <a:avLst>
                <a:gd name="adj1" fmla="val 23520"/>
                <a:gd name="adj2" fmla="val 23283"/>
              </a:avLst>
            </a:prstGeom>
            <a:solidFill>
              <a:srgbClr val="FEB80A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</p:grpSp>
      <p:sp>
        <p:nvSpPr>
          <p:cNvPr id="40" name="내용 개체 틀 2"/>
          <p:cNvSpPr>
            <a:spLocks noGrp="1"/>
          </p:cNvSpPr>
          <p:nvPr>
            <p:ph idx="1"/>
          </p:nvPr>
        </p:nvSpPr>
        <p:spPr>
          <a:xfrm>
            <a:off x="395536" y="1356728"/>
            <a:ext cx="8748464" cy="5600664"/>
          </a:xfrm>
        </p:spPr>
        <p:txBody>
          <a:bodyPr/>
          <a:lstStyle/>
          <a:p>
            <a:r>
              <a:rPr lang="en-US" altLang="ko-KR" dirty="0">
                <a:solidFill>
                  <a:srgbClr val="F79646"/>
                </a:solidFill>
              </a:rPr>
              <a:t>R</a:t>
            </a:r>
            <a:r>
              <a:rPr lang="en-US" altLang="ko-KR" dirty="0" smtClean="0">
                <a:solidFill>
                  <a:srgbClr val="F79646"/>
                </a:solidFill>
              </a:rPr>
              <a:t>esidual</a:t>
            </a:r>
            <a:r>
              <a:rPr lang="en-US" altLang="ko-KR" dirty="0" smtClean="0"/>
              <a:t> image learning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>
                <a:solidFill>
                  <a:srgbClr val="F79646"/>
                </a:solidFill>
              </a:rPr>
              <a:t>G</a:t>
            </a:r>
            <a:r>
              <a:rPr lang="en-US" altLang="ko-KR" dirty="0" smtClean="0">
                <a:solidFill>
                  <a:srgbClr val="F79646"/>
                </a:solidFill>
              </a:rPr>
              <a:t>radient clipping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34" name="자유형 33"/>
          <p:cNvSpPr/>
          <p:nvPr/>
        </p:nvSpPr>
        <p:spPr>
          <a:xfrm>
            <a:off x="5801158" y="4742581"/>
            <a:ext cx="1895475" cy="630635"/>
          </a:xfrm>
          <a:custGeom>
            <a:avLst/>
            <a:gdLst>
              <a:gd name="connsiteX0" fmla="*/ 0 w 1895475"/>
              <a:gd name="connsiteY0" fmla="*/ 628650 h 630635"/>
              <a:gd name="connsiteX1" fmla="*/ 1057275 w 1895475"/>
              <a:gd name="connsiteY1" fmla="*/ 533400 h 630635"/>
              <a:gd name="connsiteX2" fmla="*/ 1895475 w 1895475"/>
              <a:gd name="connsiteY2" fmla="*/ 0 h 63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5475" h="630635">
                <a:moveTo>
                  <a:pt x="0" y="628650"/>
                </a:moveTo>
                <a:cubicBezTo>
                  <a:pt x="370681" y="633412"/>
                  <a:pt x="741362" y="638175"/>
                  <a:pt x="1057275" y="533400"/>
                </a:cubicBezTo>
                <a:cubicBezTo>
                  <a:pt x="1373188" y="428625"/>
                  <a:pt x="1634331" y="214312"/>
                  <a:pt x="1895475" y="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2" name="자유형 41"/>
          <p:cNvSpPr/>
          <p:nvPr/>
        </p:nvSpPr>
        <p:spPr>
          <a:xfrm flipV="1">
            <a:off x="5801158" y="6165304"/>
            <a:ext cx="1895475" cy="630635"/>
          </a:xfrm>
          <a:custGeom>
            <a:avLst/>
            <a:gdLst>
              <a:gd name="connsiteX0" fmla="*/ 0 w 1895475"/>
              <a:gd name="connsiteY0" fmla="*/ 628650 h 630635"/>
              <a:gd name="connsiteX1" fmla="*/ 1057275 w 1895475"/>
              <a:gd name="connsiteY1" fmla="*/ 533400 h 630635"/>
              <a:gd name="connsiteX2" fmla="*/ 1895475 w 1895475"/>
              <a:gd name="connsiteY2" fmla="*/ 0 h 63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5475" h="630635">
                <a:moveTo>
                  <a:pt x="0" y="628650"/>
                </a:moveTo>
                <a:cubicBezTo>
                  <a:pt x="370681" y="633412"/>
                  <a:pt x="741362" y="638175"/>
                  <a:pt x="1057275" y="533400"/>
                </a:cubicBezTo>
                <a:cubicBezTo>
                  <a:pt x="1373188" y="428625"/>
                  <a:pt x="1634331" y="214312"/>
                  <a:pt x="1895475" y="0"/>
                </a:cubicBezTo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4107" name="Picture 11" descr="cut, cutter, cutting, hair, scissor, scissors, sclssor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71487">
            <a:off x="6846126" y="4819584"/>
            <a:ext cx="583762" cy="5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1" descr="cut, cutter, cutting, hair, scissor, scissors, sclssors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34659">
            <a:off x="6788207" y="6089944"/>
            <a:ext cx="583762" cy="5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5801158" y="5373216"/>
            <a:ext cx="2303110" cy="792088"/>
          </a:xfrm>
          <a:prstGeom prst="rect">
            <a:avLst/>
          </a:prstGeom>
          <a:solidFill>
            <a:srgbClr val="FF66FF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96136" y="5579948"/>
            <a:ext cx="2308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clipped gradient flow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172400" y="557994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L2 loss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55776" y="6525344"/>
            <a:ext cx="226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Conv /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ReLu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layer(s)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 rot="1149247">
            <a:off x="7645768" y="2617289"/>
            <a:ext cx="144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Very sparse!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16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내용 개체 틀 2"/>
          <p:cNvSpPr>
            <a:spLocks noGrp="1"/>
          </p:cNvSpPr>
          <p:nvPr>
            <p:ph idx="1"/>
          </p:nvPr>
        </p:nvSpPr>
        <p:spPr>
          <a:xfrm>
            <a:off x="395536" y="1356728"/>
            <a:ext cx="8748464" cy="5600664"/>
          </a:xfrm>
        </p:spPr>
        <p:txBody>
          <a:bodyPr/>
          <a:lstStyle/>
          <a:p>
            <a:r>
              <a:rPr lang="en-US" altLang="ko-KR" dirty="0" smtClean="0"/>
              <a:t>Train a single convolutional network to learn and handle multi-scale SR</a:t>
            </a:r>
          </a:p>
          <a:p>
            <a:pPr lvl="1"/>
            <a:r>
              <a:rPr lang="en-US" altLang="ko-KR" dirty="0" smtClean="0"/>
              <a:t>Different scale </a:t>
            </a:r>
            <a:r>
              <a:rPr lang="en-US" altLang="ko-KR" dirty="0" smtClean="0">
                <a:solidFill>
                  <a:srgbClr val="F79646"/>
                </a:solidFill>
              </a:rPr>
              <a:t>helps</a:t>
            </a:r>
            <a:r>
              <a:rPr lang="en-US" altLang="ko-KR" dirty="0" smtClean="0"/>
              <a:t> each other ! </a:t>
            </a:r>
          </a:p>
          <a:p>
            <a:pPr lvl="1"/>
            <a:r>
              <a:rPr lang="en-US" altLang="ko-KR" dirty="0" smtClean="0"/>
              <a:t>Learns to upscale with inter-scale factor !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Our Approach </a:t>
            </a:r>
            <a:r>
              <a:rPr lang="en-US" altLang="ko-KR" sz="2400" dirty="0"/>
              <a:t>for</a:t>
            </a:r>
            <a:r>
              <a:rPr lang="en-US" altLang="ko-KR" dirty="0"/>
              <a:t> </a:t>
            </a:r>
            <a:r>
              <a:rPr lang="en-US" altLang="ko-KR" dirty="0" smtClean="0"/>
              <a:t>Scales </a:t>
            </a:r>
            <a:endParaRPr lang="ko-KR" altLang="en-US" sz="2400" dirty="0">
              <a:solidFill>
                <a:srgbClr val="C1EEFF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03535" y="3429000"/>
            <a:ext cx="7008825" cy="3168352"/>
            <a:chOff x="539552" y="2924944"/>
            <a:chExt cx="7488832" cy="3672408"/>
          </a:xfrm>
        </p:grpSpPr>
        <p:sp>
          <p:nvSpPr>
            <p:cNvPr id="5" name="오른쪽 중괄호 4"/>
            <p:cNvSpPr/>
            <p:nvPr/>
          </p:nvSpPr>
          <p:spPr>
            <a:xfrm>
              <a:off x="3059832" y="3814440"/>
              <a:ext cx="720080" cy="2304256"/>
            </a:xfrm>
            <a:prstGeom prst="rightBrace">
              <a:avLst>
                <a:gd name="adj1" fmla="val 33907"/>
                <a:gd name="adj2" fmla="val 50000"/>
              </a:avLst>
            </a:prstGeom>
            <a:ln w="63500">
              <a:solidFill>
                <a:srgbClr val="FF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pic>
          <p:nvPicPr>
            <p:cNvPr id="9218" name="Picture 2" descr="C:\Users\LEE\Dropbox\CV\dataset\Set5\butterfly_GT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606" y="5877352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19" name="Picture 3" descr="C:\Users\LEE\Dropbox\CV\dataset\Set5\bird_GT.bmp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100" y="4581128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C:\Users\LEE\Dropbox\CV\dataset\SR91\000t35.bmp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2924944"/>
              <a:ext cx="1829834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4422698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790516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158334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526152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5937415" y="4990069"/>
              <a:ext cx="576064" cy="144016"/>
              <a:chOff x="5076056" y="5517232"/>
              <a:chExt cx="576064" cy="144016"/>
            </a:xfrm>
            <a:solidFill>
              <a:srgbClr val="FFFF00"/>
            </a:solidFill>
          </p:grpSpPr>
          <p:sp>
            <p:nvSpPr>
              <p:cNvPr id="11" name="타원 10"/>
              <p:cNvSpPr/>
              <p:nvPr/>
            </p:nvSpPr>
            <p:spPr>
              <a:xfrm>
                <a:off x="5076056" y="5517232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5292080" y="5517232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508104" y="5517232"/>
                <a:ext cx="144016" cy="144016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6700552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068370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436188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804006" y="4357236"/>
              <a:ext cx="224378" cy="1512168"/>
            </a:xfrm>
            <a:prstGeom prst="rect">
              <a:avLst/>
            </a:prstGeom>
            <a:solidFill>
              <a:srgbClr val="BBBF15"/>
            </a:solidFill>
            <a:ln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3" name="오른쪽 중괄호 2"/>
            <p:cNvSpPr/>
            <p:nvPr/>
          </p:nvSpPr>
          <p:spPr>
            <a:xfrm rot="16200000">
              <a:off x="5929567" y="2211811"/>
              <a:ext cx="564481" cy="3582352"/>
            </a:xfrm>
            <a:prstGeom prst="rightBrace">
              <a:avLst>
                <a:gd name="adj1" fmla="val 46558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292080" y="5867980"/>
              <a:ext cx="18918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Our VDSR model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24963" y="3277116"/>
              <a:ext cx="15953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20 layers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365411" y="3348281"/>
              <a:ext cx="6944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x2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437419" y="4788441"/>
              <a:ext cx="6944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x3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365411" y="5877272"/>
              <a:ext cx="69442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79646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x4</a:t>
              </a: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3688854" y="4878685"/>
              <a:ext cx="504056" cy="192917"/>
            </a:xfrm>
            <a:prstGeom prst="rightArrow">
              <a:avLst/>
            </a:prstGeom>
            <a:solidFill>
              <a:srgbClr val="FF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48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Proposed model</a:t>
            </a:r>
            <a:endParaRPr lang="ko-KR" altLang="en-US" dirty="0"/>
          </a:p>
        </p:txBody>
      </p:sp>
      <p:sp>
        <p:nvSpPr>
          <p:cNvPr id="351" name="내용 개체 틀 2"/>
          <p:cNvSpPr>
            <a:spLocks noGrp="1"/>
          </p:cNvSpPr>
          <p:nvPr>
            <p:ph idx="1"/>
          </p:nvPr>
        </p:nvSpPr>
        <p:spPr>
          <a:xfrm>
            <a:off x="323528" y="4365104"/>
            <a:ext cx="8748464" cy="2357626"/>
          </a:xfrm>
        </p:spPr>
        <p:txBody>
          <a:bodyPr/>
          <a:lstStyle/>
          <a:p>
            <a:r>
              <a:rPr lang="en-US" altLang="ko-KR" dirty="0"/>
              <a:t>E</a:t>
            </a:r>
            <a:r>
              <a:rPr lang="en-US" altLang="ko-KR" dirty="0" smtClean="0"/>
              <a:t>xploits </a:t>
            </a:r>
            <a:r>
              <a:rPr lang="en-US" altLang="ko-KR" dirty="0" smtClean="0">
                <a:solidFill>
                  <a:srgbClr val="F79646"/>
                </a:solidFill>
              </a:rPr>
              <a:t>very deep CNN </a:t>
            </a:r>
            <a:r>
              <a:rPr lang="en-US" altLang="ko-KR" dirty="0" smtClean="0"/>
              <a:t>to SR</a:t>
            </a:r>
          </a:p>
          <a:p>
            <a:pPr lvl="1"/>
            <a:r>
              <a:rPr lang="en-US" altLang="ko-KR" dirty="0" smtClean="0">
                <a:solidFill>
                  <a:srgbClr val="F79646"/>
                </a:solidFill>
              </a:rPr>
              <a:t>20</a:t>
            </a:r>
            <a:r>
              <a:rPr lang="en-US" altLang="ko-KR" dirty="0" smtClean="0"/>
              <a:t> convolutional layers (</a:t>
            </a:r>
            <a:r>
              <a:rPr lang="en-US" altLang="ko-KR" dirty="0" smtClean="0">
                <a:solidFill>
                  <a:srgbClr val="F79646"/>
                </a:solidFill>
              </a:rPr>
              <a:t>41x41</a:t>
            </a:r>
            <a:r>
              <a:rPr lang="en-US" altLang="ko-KR" dirty="0" smtClean="0"/>
              <a:t> receptive field)</a:t>
            </a:r>
          </a:p>
          <a:p>
            <a:pPr lvl="1"/>
            <a:r>
              <a:rPr lang="en-US" altLang="ko-KR" dirty="0" smtClean="0"/>
              <a:t>64 channels,  </a:t>
            </a:r>
            <a:r>
              <a:rPr lang="en-US" altLang="ko-KR" dirty="0" smtClean="0">
                <a:solidFill>
                  <a:srgbClr val="F79646"/>
                </a:solidFill>
              </a:rPr>
              <a:t>3x3 filters </a:t>
            </a:r>
            <a:r>
              <a:rPr lang="en-US" altLang="ko-KR" dirty="0" smtClean="0"/>
              <a:t>in each convolutional layer</a:t>
            </a:r>
          </a:p>
          <a:p>
            <a:pPr lvl="1"/>
            <a:r>
              <a:rPr lang="en-US" altLang="ko-KR" dirty="0" smtClean="0">
                <a:solidFill>
                  <a:srgbClr val="F79646"/>
                </a:solidFill>
              </a:rPr>
              <a:t>Skip connection </a:t>
            </a:r>
            <a:r>
              <a:rPr lang="en-US" altLang="ko-KR" dirty="0" smtClean="0"/>
              <a:t>to learn </a:t>
            </a:r>
            <a:r>
              <a:rPr lang="en-US" altLang="ko-KR" dirty="0" smtClean="0">
                <a:solidFill>
                  <a:srgbClr val="F79646"/>
                </a:solidFill>
              </a:rPr>
              <a:t>residual only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F79646"/>
                </a:solidFill>
              </a:rPr>
              <a:t>No dimension reduction </a:t>
            </a:r>
            <a:r>
              <a:rPr lang="en-US" altLang="ko-KR" dirty="0" smtClean="0"/>
              <a:t>such as pooling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pPr marL="68263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133364" y="1556792"/>
            <a:ext cx="8938628" cy="2579241"/>
            <a:chOff x="-10652" y="3861048"/>
            <a:chExt cx="9047148" cy="2579241"/>
          </a:xfrm>
        </p:grpSpPr>
        <p:sp>
          <p:nvSpPr>
            <p:cNvPr id="347" name="직사각형 346"/>
            <p:cNvSpPr/>
            <p:nvPr/>
          </p:nvSpPr>
          <p:spPr>
            <a:xfrm>
              <a:off x="-10652" y="3861048"/>
              <a:ext cx="15878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Interpolated LR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348" name="직사각형 347"/>
            <p:cNvSpPr/>
            <p:nvPr/>
          </p:nvSpPr>
          <p:spPr>
            <a:xfrm>
              <a:off x="8155286" y="3861048"/>
              <a:ext cx="4491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HR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349" name="직사각형 348"/>
            <p:cNvSpPr/>
            <p:nvPr/>
          </p:nvSpPr>
          <p:spPr>
            <a:xfrm>
              <a:off x="3542375" y="6101735"/>
              <a:ext cx="2037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Skip-connection way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>
              <a:off x="6158163" y="3861048"/>
              <a:ext cx="16824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learned residual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grpSp>
          <p:nvGrpSpPr>
            <p:cNvPr id="239" name="그룹 238"/>
            <p:cNvGrpSpPr/>
            <p:nvPr/>
          </p:nvGrpSpPr>
          <p:grpSpPr>
            <a:xfrm>
              <a:off x="83865" y="4229527"/>
              <a:ext cx="8952631" cy="1778665"/>
              <a:chOff x="-612278" y="3638559"/>
              <a:chExt cx="17065747" cy="3390539"/>
            </a:xfrm>
          </p:grpSpPr>
          <p:grpSp>
            <p:nvGrpSpPr>
              <p:cNvPr id="240" name="그룹 239"/>
              <p:cNvGrpSpPr/>
              <p:nvPr/>
            </p:nvGrpSpPr>
            <p:grpSpPr>
              <a:xfrm>
                <a:off x="905553" y="3638559"/>
                <a:ext cx="2977052" cy="3106286"/>
                <a:chOff x="13687003" y="-1552664"/>
                <a:chExt cx="2977052" cy="3106286"/>
              </a:xfrm>
            </p:grpSpPr>
            <p:sp>
              <p:nvSpPr>
                <p:cNvPr id="340" name="직사각형 339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41" name="평행 사변형 340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42" name="직선 연결선 341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직사각형 342"/>
                <p:cNvSpPr>
                  <a:spLocks noChangeAspect="1"/>
                </p:cNvSpPr>
                <p:nvPr/>
              </p:nvSpPr>
              <p:spPr>
                <a:xfrm>
                  <a:off x="14144055" y="-1259999"/>
                  <a:ext cx="2520000" cy="2519999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44" name="직사각형 343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FFFF00">
                    <a:alpha val="69000"/>
                  </a:srgb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45" name="직선 연결선 344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직선 연결선 345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그룹 240"/>
              <p:cNvGrpSpPr/>
              <p:nvPr/>
            </p:nvGrpSpPr>
            <p:grpSpPr>
              <a:xfrm>
                <a:off x="1913665" y="3644722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333" name="직사각형 332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34" name="평행 사변형 333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35" name="직선 연결선 334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6" name="직사각형 335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37" name="직사각형 336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38" name="직선 연결선 337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직선 연결선 338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오른쪽 화살표 241"/>
              <p:cNvSpPr/>
              <p:nvPr/>
            </p:nvSpPr>
            <p:spPr>
              <a:xfrm>
                <a:off x="14041326" y="5156890"/>
                <a:ext cx="540084" cy="288032"/>
              </a:xfrm>
              <a:prstGeom prst="rightArrow">
                <a:avLst>
                  <a:gd name="adj1" fmla="val 44709"/>
                  <a:gd name="adj2" fmla="val 7976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  <p:sp>
            <p:nvSpPr>
              <p:cNvPr id="243" name="U자형 화살표 242"/>
              <p:cNvSpPr/>
              <p:nvPr/>
            </p:nvSpPr>
            <p:spPr>
              <a:xfrm flipV="1">
                <a:off x="568960" y="5804962"/>
                <a:ext cx="13171185" cy="1224136"/>
              </a:xfrm>
              <a:prstGeom prst="uturnArrow">
                <a:avLst>
                  <a:gd name="adj1" fmla="val 10618"/>
                  <a:gd name="adj2" fmla="val 13329"/>
                  <a:gd name="adj3" fmla="val 20331"/>
                  <a:gd name="adj4" fmla="val 43750"/>
                  <a:gd name="adj5" fmla="val 10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  <p:pic>
            <p:nvPicPr>
              <p:cNvPr id="244" name="그림 2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3561" y="3960386"/>
                <a:ext cx="2438400" cy="24384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pic>
            <p:nvPicPr>
              <p:cNvPr id="245" name="그림 24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2278" y="3932754"/>
                <a:ext cx="2520000" cy="25200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grpSp>
            <p:nvGrpSpPr>
              <p:cNvPr id="246" name="그룹 245"/>
              <p:cNvGrpSpPr/>
              <p:nvPr/>
            </p:nvGrpSpPr>
            <p:grpSpPr>
              <a:xfrm>
                <a:off x="6470631" y="4948890"/>
                <a:ext cx="370080" cy="72000"/>
                <a:chOff x="6192639" y="4948890"/>
                <a:chExt cx="370080" cy="72000"/>
              </a:xfrm>
            </p:grpSpPr>
            <p:sp>
              <p:nvSpPr>
                <p:cNvPr id="330" name="타원 329"/>
                <p:cNvSpPr>
                  <a:spLocks noChangeAspect="1"/>
                </p:cNvSpPr>
                <p:nvPr/>
              </p:nvSpPr>
              <p:spPr>
                <a:xfrm>
                  <a:off x="619263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31" name="타원 330"/>
                <p:cNvSpPr>
                  <a:spLocks noChangeAspect="1"/>
                </p:cNvSpPr>
                <p:nvPr/>
              </p:nvSpPr>
              <p:spPr>
                <a:xfrm>
                  <a:off x="634167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32" name="타원 331"/>
                <p:cNvSpPr>
                  <a:spLocks noChangeAspect="1"/>
                </p:cNvSpPr>
                <p:nvPr/>
              </p:nvSpPr>
              <p:spPr>
                <a:xfrm>
                  <a:off x="649071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</p:grpSp>
          <p:grpSp>
            <p:nvGrpSpPr>
              <p:cNvPr id="247" name="그룹 246"/>
              <p:cNvGrpSpPr/>
              <p:nvPr/>
            </p:nvGrpSpPr>
            <p:grpSpPr>
              <a:xfrm>
                <a:off x="13213258" y="4940866"/>
                <a:ext cx="720080" cy="720080"/>
                <a:chOff x="13393390" y="3024386"/>
                <a:chExt cx="1044256" cy="1044256"/>
              </a:xfrm>
            </p:grpSpPr>
            <p:sp>
              <p:nvSpPr>
                <p:cNvPr id="328" name="덧셈 기호 327"/>
                <p:cNvSpPr/>
                <p:nvPr/>
              </p:nvSpPr>
              <p:spPr>
                <a:xfrm>
                  <a:off x="13465398" y="3096394"/>
                  <a:ext cx="900240" cy="900240"/>
                </a:xfrm>
                <a:prstGeom prst="mathPlus">
                  <a:avLst>
                    <a:gd name="adj1" fmla="val 1235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29" name="타원 328"/>
                <p:cNvSpPr/>
                <p:nvPr/>
              </p:nvSpPr>
              <p:spPr>
                <a:xfrm>
                  <a:off x="13393390" y="3024386"/>
                  <a:ext cx="1044256" cy="10442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</p:grpSp>
          <p:sp>
            <p:nvSpPr>
              <p:cNvPr id="248" name="오른쪽 화살표 247"/>
              <p:cNvSpPr/>
              <p:nvPr/>
            </p:nvSpPr>
            <p:spPr>
              <a:xfrm>
                <a:off x="12621877" y="5156890"/>
                <a:ext cx="540084" cy="288032"/>
              </a:xfrm>
              <a:prstGeom prst="rightArrow">
                <a:avLst>
                  <a:gd name="adj1" fmla="val 44709"/>
                  <a:gd name="adj2" fmla="val 7976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  <p:pic>
            <p:nvPicPr>
              <p:cNvPr id="249" name="그림 24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3469" y="3947049"/>
                <a:ext cx="2520000" cy="25200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grpSp>
            <p:nvGrpSpPr>
              <p:cNvPr id="250" name="그룹 249"/>
              <p:cNvGrpSpPr/>
              <p:nvPr/>
            </p:nvGrpSpPr>
            <p:grpSpPr>
              <a:xfrm>
                <a:off x="7188991" y="3653906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321" name="직사각형 320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22" name="평행 사변형 321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23" name="직선 연결선 322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4" name="직사각형 323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25" name="직사각형 324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26" name="직선 연결선 325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직선 연결선 326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그룹 250"/>
              <p:cNvGrpSpPr/>
              <p:nvPr/>
            </p:nvGrpSpPr>
            <p:grpSpPr>
              <a:xfrm>
                <a:off x="8197103" y="3660069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314" name="직사각형 313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15" name="평행 사변형 314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16" name="직선 연결선 315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7" name="직사각형 316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18" name="직사각형 317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19" name="직선 연결선 318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직선 연결선 319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그룹 251"/>
              <p:cNvGrpSpPr/>
              <p:nvPr/>
            </p:nvGrpSpPr>
            <p:grpSpPr>
              <a:xfrm>
                <a:off x="195034" y="4607302"/>
                <a:ext cx="3206438" cy="673100"/>
                <a:chOff x="215975" y="4079155"/>
                <a:chExt cx="3206438" cy="673100"/>
              </a:xfrm>
            </p:grpSpPr>
            <p:cxnSp>
              <p:nvCxnSpPr>
                <p:cNvPr id="298" name="직선 연결선 297"/>
                <p:cNvCxnSpPr/>
                <p:nvPr/>
              </p:nvCxnSpPr>
              <p:spPr>
                <a:xfrm>
                  <a:off x="2466503" y="4423960"/>
                  <a:ext cx="900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9" name="타원 298"/>
                <p:cNvSpPr/>
                <p:nvPr/>
              </p:nvSpPr>
              <p:spPr>
                <a:xfrm>
                  <a:off x="1918481" y="4370514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00" name="직사각형 299"/>
                <p:cNvSpPr>
                  <a:spLocks noChangeAspect="1"/>
                </p:cNvSpPr>
                <p:nvPr/>
              </p:nvSpPr>
              <p:spPr>
                <a:xfrm>
                  <a:off x="1826805" y="4277526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01" name="직선 연결선 300"/>
                <p:cNvCxnSpPr/>
                <p:nvPr/>
              </p:nvCxnSpPr>
              <p:spPr>
                <a:xfrm>
                  <a:off x="1908321" y="4329936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직선 연결선 301"/>
                <p:cNvCxnSpPr/>
                <p:nvPr/>
              </p:nvCxnSpPr>
              <p:spPr>
                <a:xfrm>
                  <a:off x="1909464" y="4583870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직선 연결선 302"/>
                <p:cNvCxnSpPr/>
                <p:nvPr/>
              </p:nvCxnSpPr>
              <p:spPr>
                <a:xfrm>
                  <a:off x="2030303" y="4495986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직선 연결선 303"/>
                <p:cNvCxnSpPr/>
                <p:nvPr/>
              </p:nvCxnSpPr>
              <p:spPr>
                <a:xfrm>
                  <a:off x="2030303" y="4241005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5" name="직사각형 304"/>
                <p:cNvSpPr>
                  <a:spLocks noChangeAspect="1"/>
                </p:cNvSpPr>
                <p:nvPr/>
              </p:nvSpPr>
              <p:spPr>
                <a:xfrm>
                  <a:off x="2309292" y="4281511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06" name="타원 305"/>
                <p:cNvSpPr/>
                <p:nvPr/>
              </p:nvSpPr>
              <p:spPr>
                <a:xfrm>
                  <a:off x="2397135" y="4370514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07" name="타원 306"/>
                <p:cNvSpPr/>
                <p:nvPr/>
              </p:nvSpPr>
              <p:spPr>
                <a:xfrm>
                  <a:off x="2915657" y="4377762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08" name="직사각형 307"/>
                <p:cNvSpPr>
                  <a:spLocks noChangeAspect="1"/>
                </p:cNvSpPr>
                <p:nvPr/>
              </p:nvSpPr>
              <p:spPr>
                <a:xfrm>
                  <a:off x="215975" y="4140601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09" name="직선 연결선 308"/>
                <p:cNvCxnSpPr/>
                <p:nvPr/>
              </p:nvCxnSpPr>
              <p:spPr>
                <a:xfrm flipV="1">
                  <a:off x="368919" y="4609382"/>
                  <a:ext cx="1520825" cy="14287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직선 연결선 309"/>
                <p:cNvCxnSpPr/>
                <p:nvPr/>
              </p:nvCxnSpPr>
              <p:spPr>
                <a:xfrm>
                  <a:off x="375269" y="4225205"/>
                  <a:ext cx="1514475" cy="9842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직선 연결선 310"/>
                <p:cNvCxnSpPr/>
                <p:nvPr/>
              </p:nvCxnSpPr>
              <p:spPr>
                <a:xfrm>
                  <a:off x="613394" y="4079155"/>
                  <a:ext cx="1397000" cy="15557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직선 연결선 311"/>
                <p:cNvCxnSpPr/>
                <p:nvPr/>
              </p:nvCxnSpPr>
              <p:spPr>
                <a:xfrm flipV="1">
                  <a:off x="619744" y="4514130"/>
                  <a:ext cx="1390650" cy="7937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타원 312"/>
                <p:cNvSpPr/>
                <p:nvPr/>
              </p:nvSpPr>
              <p:spPr>
                <a:xfrm>
                  <a:off x="3328813" y="4374863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</p:grpSp>
          <p:grpSp>
            <p:nvGrpSpPr>
              <p:cNvPr id="253" name="그룹 252"/>
              <p:cNvGrpSpPr/>
              <p:nvPr/>
            </p:nvGrpSpPr>
            <p:grpSpPr>
              <a:xfrm>
                <a:off x="3017058" y="4803778"/>
                <a:ext cx="244630" cy="244630"/>
                <a:chOff x="13542817" y="761334"/>
                <a:chExt cx="540221" cy="540221"/>
              </a:xfrm>
            </p:grpSpPr>
            <p:sp>
              <p:nvSpPr>
                <p:cNvPr id="295" name="타원 294"/>
                <p:cNvSpPr/>
                <p:nvPr/>
              </p:nvSpPr>
              <p:spPr>
                <a:xfrm>
                  <a:off x="13542817" y="761334"/>
                  <a:ext cx="540221" cy="54022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296" name="직선 연결선 295"/>
                <p:cNvCxnSpPr/>
                <p:nvPr/>
              </p:nvCxnSpPr>
              <p:spPr>
                <a:xfrm>
                  <a:off x="13552839" y="1097502"/>
                  <a:ext cx="28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직선 연결선 296"/>
                <p:cNvCxnSpPr/>
                <p:nvPr/>
              </p:nvCxnSpPr>
              <p:spPr>
                <a:xfrm rot="8100000">
                  <a:off x="13786519" y="993462"/>
                  <a:ext cx="28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그룹 253"/>
              <p:cNvGrpSpPr/>
              <p:nvPr/>
            </p:nvGrpSpPr>
            <p:grpSpPr>
              <a:xfrm>
                <a:off x="3084039" y="4607302"/>
                <a:ext cx="2718528" cy="673100"/>
                <a:chOff x="3168303" y="3935139"/>
                <a:chExt cx="2718528" cy="673100"/>
              </a:xfrm>
            </p:grpSpPr>
            <p:cxnSp>
              <p:nvCxnSpPr>
                <p:cNvPr id="281" name="직선 연결선 280"/>
                <p:cNvCxnSpPr/>
                <p:nvPr/>
              </p:nvCxnSpPr>
              <p:spPr>
                <a:xfrm>
                  <a:off x="3565722" y="3935139"/>
                  <a:ext cx="1397000" cy="15557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직선 연결선 281"/>
                <p:cNvCxnSpPr/>
                <p:nvPr/>
              </p:nvCxnSpPr>
              <p:spPr>
                <a:xfrm>
                  <a:off x="5418831" y="4282963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3" name="타원 282"/>
                <p:cNvSpPr/>
                <p:nvPr/>
              </p:nvSpPr>
              <p:spPr>
                <a:xfrm>
                  <a:off x="4870809" y="422649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284" name="직사각형 283"/>
                <p:cNvSpPr>
                  <a:spLocks noChangeAspect="1"/>
                </p:cNvSpPr>
                <p:nvPr/>
              </p:nvSpPr>
              <p:spPr>
                <a:xfrm>
                  <a:off x="4779133" y="4133510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285" name="직선 연결선 284"/>
                <p:cNvCxnSpPr/>
                <p:nvPr/>
              </p:nvCxnSpPr>
              <p:spPr>
                <a:xfrm>
                  <a:off x="4860649" y="418592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직선 연결선 285"/>
                <p:cNvCxnSpPr/>
                <p:nvPr/>
              </p:nvCxnSpPr>
              <p:spPr>
                <a:xfrm>
                  <a:off x="4861792" y="4439854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직선 연결선 286"/>
                <p:cNvCxnSpPr/>
                <p:nvPr/>
              </p:nvCxnSpPr>
              <p:spPr>
                <a:xfrm>
                  <a:off x="4982631" y="435197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직선 연결선 287"/>
                <p:cNvCxnSpPr/>
                <p:nvPr/>
              </p:nvCxnSpPr>
              <p:spPr>
                <a:xfrm>
                  <a:off x="4982631" y="4096989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직사각형 288"/>
                <p:cNvSpPr>
                  <a:spLocks noChangeAspect="1"/>
                </p:cNvSpPr>
                <p:nvPr/>
              </p:nvSpPr>
              <p:spPr>
                <a:xfrm>
                  <a:off x="5261620" y="4137495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290" name="타원 289"/>
                <p:cNvSpPr/>
                <p:nvPr/>
              </p:nvSpPr>
              <p:spPr>
                <a:xfrm>
                  <a:off x="5349463" y="422649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291" name="직사각형 290"/>
                <p:cNvSpPr>
                  <a:spLocks noChangeAspect="1"/>
                </p:cNvSpPr>
                <p:nvPr/>
              </p:nvSpPr>
              <p:spPr>
                <a:xfrm>
                  <a:off x="3168303" y="3996585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292" name="직선 연결선 291"/>
                <p:cNvCxnSpPr/>
                <p:nvPr/>
              </p:nvCxnSpPr>
              <p:spPr>
                <a:xfrm flipV="1">
                  <a:off x="3321247" y="4465366"/>
                  <a:ext cx="1520825" cy="142873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직선 연결선 292"/>
                <p:cNvCxnSpPr/>
                <p:nvPr/>
              </p:nvCxnSpPr>
              <p:spPr>
                <a:xfrm>
                  <a:off x="3327597" y="4081189"/>
                  <a:ext cx="1514475" cy="9842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직선 연결선 293"/>
                <p:cNvCxnSpPr/>
                <p:nvPr/>
              </p:nvCxnSpPr>
              <p:spPr>
                <a:xfrm flipV="1">
                  <a:off x="3572072" y="4370114"/>
                  <a:ext cx="1390650" cy="7937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5" name="그룹 254"/>
              <p:cNvGrpSpPr/>
              <p:nvPr/>
            </p:nvGrpSpPr>
            <p:grpSpPr>
              <a:xfrm>
                <a:off x="7800935" y="4766459"/>
                <a:ext cx="1977815" cy="342865"/>
                <a:chOff x="7800935" y="4766459"/>
                <a:chExt cx="1977815" cy="342865"/>
              </a:xfrm>
            </p:grpSpPr>
            <p:grpSp>
              <p:nvGrpSpPr>
                <p:cNvPr id="264" name="그룹 263"/>
                <p:cNvGrpSpPr/>
                <p:nvPr/>
              </p:nvGrpSpPr>
              <p:grpSpPr>
                <a:xfrm>
                  <a:off x="9421399" y="4802512"/>
                  <a:ext cx="244630" cy="244630"/>
                  <a:chOff x="13542817" y="761334"/>
                  <a:chExt cx="540221" cy="540221"/>
                </a:xfrm>
              </p:grpSpPr>
              <p:sp>
                <p:nvSpPr>
                  <p:cNvPr id="278" name="타원 277"/>
                  <p:cNvSpPr/>
                  <p:nvPr/>
                </p:nvSpPr>
                <p:spPr>
                  <a:xfrm>
                    <a:off x="13542817" y="761334"/>
                    <a:ext cx="540221" cy="5402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굴림"/>
                      <a:cs typeface="+mn-cs"/>
                    </a:endParaRPr>
                  </a:p>
                </p:txBody>
              </p:sp>
              <p:cxnSp>
                <p:nvCxnSpPr>
                  <p:cNvPr id="279" name="직선 연결선 278"/>
                  <p:cNvCxnSpPr/>
                  <p:nvPr/>
                </p:nvCxnSpPr>
                <p:spPr>
                  <a:xfrm>
                    <a:off x="13552839" y="1097502"/>
                    <a:ext cx="288000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직선 연결선 279"/>
                  <p:cNvCxnSpPr/>
                  <p:nvPr/>
                </p:nvCxnSpPr>
                <p:spPr>
                  <a:xfrm rot="8100000">
                    <a:off x="13786519" y="993462"/>
                    <a:ext cx="288000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5" name="직선 연결선 264"/>
                <p:cNvCxnSpPr/>
                <p:nvPr/>
              </p:nvCxnSpPr>
              <p:spPr>
                <a:xfrm>
                  <a:off x="8776553" y="4949414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6" name="타원 265"/>
                <p:cNvSpPr/>
                <p:nvPr/>
              </p:nvSpPr>
              <p:spPr>
                <a:xfrm>
                  <a:off x="8228531" y="489596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267" name="직사각형 266"/>
                <p:cNvSpPr>
                  <a:spLocks noChangeAspect="1"/>
                </p:cNvSpPr>
                <p:nvPr/>
              </p:nvSpPr>
              <p:spPr>
                <a:xfrm>
                  <a:off x="8136855" y="4802980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268" name="직선 연결선 267"/>
                <p:cNvCxnSpPr/>
                <p:nvPr/>
              </p:nvCxnSpPr>
              <p:spPr>
                <a:xfrm>
                  <a:off x="8218371" y="485539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직선 연결선 268"/>
                <p:cNvCxnSpPr/>
                <p:nvPr/>
              </p:nvCxnSpPr>
              <p:spPr>
                <a:xfrm>
                  <a:off x="8219514" y="5109324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직선 연결선 269"/>
                <p:cNvCxnSpPr/>
                <p:nvPr/>
              </p:nvCxnSpPr>
              <p:spPr>
                <a:xfrm>
                  <a:off x="8340353" y="502144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직선 연결선 270"/>
                <p:cNvCxnSpPr/>
                <p:nvPr/>
              </p:nvCxnSpPr>
              <p:spPr>
                <a:xfrm>
                  <a:off x="8340353" y="4766459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2" name="직사각형 271"/>
                <p:cNvSpPr>
                  <a:spLocks noChangeAspect="1"/>
                </p:cNvSpPr>
                <p:nvPr/>
              </p:nvSpPr>
              <p:spPr>
                <a:xfrm>
                  <a:off x="8619342" y="4806965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273" name="타원 272"/>
                <p:cNvSpPr/>
                <p:nvPr/>
              </p:nvSpPr>
              <p:spPr>
                <a:xfrm>
                  <a:off x="8707185" y="489596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274" name="타원 273"/>
                <p:cNvSpPr/>
                <p:nvPr/>
              </p:nvSpPr>
              <p:spPr>
                <a:xfrm>
                  <a:off x="9218878" y="4899650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275" name="직선 연결선 274"/>
                <p:cNvCxnSpPr/>
                <p:nvPr/>
              </p:nvCxnSpPr>
              <p:spPr>
                <a:xfrm>
                  <a:off x="9263191" y="4953878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6" name="타원 275"/>
                <p:cNvSpPr/>
                <p:nvPr/>
              </p:nvSpPr>
              <p:spPr>
                <a:xfrm>
                  <a:off x="9685150" y="4902824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277" name="직선 연결선 276"/>
                <p:cNvCxnSpPr/>
                <p:nvPr/>
              </p:nvCxnSpPr>
              <p:spPr>
                <a:xfrm>
                  <a:off x="7800935" y="4953878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6" name="그룹 255"/>
              <p:cNvGrpSpPr/>
              <p:nvPr/>
            </p:nvGrpSpPr>
            <p:grpSpPr>
              <a:xfrm>
                <a:off x="9463479" y="4586982"/>
                <a:ext cx="2411517" cy="673101"/>
                <a:chOff x="9483799" y="4607302"/>
                <a:chExt cx="2411517" cy="673101"/>
              </a:xfrm>
            </p:grpSpPr>
            <p:sp>
              <p:nvSpPr>
                <p:cNvPr id="257" name="타원 256"/>
                <p:cNvSpPr/>
                <p:nvPr/>
              </p:nvSpPr>
              <p:spPr>
                <a:xfrm>
                  <a:off x="11718660" y="4898661"/>
                  <a:ext cx="93600" cy="9360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258" name="직사각형 257"/>
                <p:cNvSpPr>
                  <a:spLocks noChangeAspect="1"/>
                </p:cNvSpPr>
                <p:nvPr/>
              </p:nvSpPr>
              <p:spPr>
                <a:xfrm>
                  <a:off x="11629165" y="4805673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70C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259" name="직사각형 258"/>
                <p:cNvSpPr>
                  <a:spLocks noChangeAspect="1"/>
                </p:cNvSpPr>
                <p:nvPr/>
              </p:nvSpPr>
              <p:spPr>
                <a:xfrm>
                  <a:off x="9483799" y="4668748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0070C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260" name="직선 연결선 259"/>
                <p:cNvCxnSpPr/>
                <p:nvPr/>
              </p:nvCxnSpPr>
              <p:spPr>
                <a:xfrm flipV="1">
                  <a:off x="9636743" y="5102677"/>
                  <a:ext cx="2076160" cy="1777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직선 연결선 260"/>
                <p:cNvCxnSpPr/>
                <p:nvPr/>
              </p:nvCxnSpPr>
              <p:spPr>
                <a:xfrm>
                  <a:off x="9643093" y="4753352"/>
                  <a:ext cx="2055840" cy="11437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직선 연결선 261"/>
                <p:cNvCxnSpPr/>
                <p:nvPr/>
              </p:nvCxnSpPr>
              <p:spPr>
                <a:xfrm>
                  <a:off x="9881218" y="4607302"/>
                  <a:ext cx="1939635" cy="17787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직선 연결선 262"/>
                <p:cNvCxnSpPr/>
                <p:nvPr/>
              </p:nvCxnSpPr>
              <p:spPr>
                <a:xfrm flipV="1">
                  <a:off x="9887568" y="5045527"/>
                  <a:ext cx="1945985" cy="761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" name="TextBox 3"/>
          <p:cNvSpPr txBox="1"/>
          <p:nvPr/>
        </p:nvSpPr>
        <p:spPr>
          <a:xfrm>
            <a:off x="1675794" y="1551683"/>
            <a:ext cx="715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Conv.1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427984" y="1616828"/>
            <a:ext cx="9025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Conv.D-1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371392" y="1556792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ReLu.1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292080" y="1600909"/>
            <a:ext cx="917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ReLu.D-1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9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details</a:t>
            </a:r>
            <a:br>
              <a:rPr lang="en-US" altLang="ko-KR" dirty="0" smtClean="0"/>
            </a:br>
            <a:r>
              <a:rPr lang="en-US" altLang="ko-KR" sz="2400" dirty="0" smtClean="0"/>
              <a:t>  Residual learning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356728"/>
                <a:ext cx="8748464" cy="5600664"/>
              </a:xfrm>
            </p:spPr>
            <p:txBody>
              <a:bodyPr/>
              <a:lstStyle/>
              <a:p>
                <a:r>
                  <a:rPr lang="en-US" altLang="ko-KR" dirty="0" smtClean="0"/>
                  <a:t>Given a training dataset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ko-KR" b="0" i="1" smtClean="0">
                                <a:solidFill>
                                  <a:srgbClr val="F79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solidFill>
                                      <a:srgbClr val="F7964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0" smtClean="0">
                                    <a:solidFill>
                                      <a:srgbClr val="F79646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b="0" i="1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F79646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ko-KR" b="0" i="1" smtClean="0">
                                <a:solidFill>
                                  <a:srgbClr val="F79646"/>
                                </a:solidFill>
                                <a:latin typeface="Cambria Math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solidFill>
                                      <a:srgbClr val="F7964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0" smtClean="0">
                                    <a:solidFill>
                                      <a:srgbClr val="F79646"/>
                                    </a:solidFill>
                                    <a:latin typeface="Cambria Math"/>
                                  </a:rPr>
                                  <m:t>𝐲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ko-KR" b="0" i="1" smtClean="0">
                                        <a:solidFill>
                                          <a:srgbClr val="F7964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F79646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ko-KR" b="0" dirty="0" smtClean="0">
                  <a:solidFill>
                    <a:srgbClr val="F79646"/>
                  </a:solidFill>
                </a:endParaRPr>
              </a:p>
              <a:p>
                <a:r>
                  <a:rPr lang="en-US" altLang="ko-KR" dirty="0" smtClean="0"/>
                  <a:t>Define </a:t>
                </a:r>
                <a:r>
                  <a:rPr lang="en-US" altLang="ko-KR" dirty="0" smtClean="0">
                    <a:solidFill>
                      <a:srgbClr val="F79646"/>
                    </a:solidFill>
                  </a:rPr>
                  <a:t>residual image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𝐫</m:t>
                    </m:r>
                    <m:r>
                      <a:rPr lang="en-US" altLang="ko-KR" b="1" i="0" smtClean="0">
                        <a:latin typeface="Cambria Math"/>
                      </a:rPr>
                      <m:t>=</m:t>
                    </m:r>
                    <m:r>
                      <a:rPr lang="en-US" altLang="ko-KR" b="1" i="0" smtClean="0">
                        <a:latin typeface="Cambria Math"/>
                      </a:rPr>
                      <m:t>𝐲</m:t>
                    </m:r>
                    <m:r>
                      <a:rPr lang="en-US" altLang="ko-KR" b="1" i="0" smtClean="0">
                        <a:latin typeface="Cambria Math"/>
                      </a:rPr>
                      <m:t> −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</m:oMath>
                </a14:m>
                <a:endParaRPr lang="en-US" altLang="ko-KR" b="1" dirty="0" smtClean="0"/>
              </a:p>
              <a:p>
                <a:pPr lvl="1"/>
                <a:r>
                  <a:rPr lang="en-US" altLang="ko-KR" dirty="0" smtClean="0"/>
                  <a:t>most values are likely to be </a:t>
                </a:r>
                <a:r>
                  <a:rPr lang="en-US" altLang="ko-KR" dirty="0" smtClean="0">
                    <a:solidFill>
                      <a:srgbClr val="F79646"/>
                    </a:solidFill>
                  </a:rPr>
                  <a:t>zero or small</a:t>
                </a:r>
              </a:p>
              <a:p>
                <a:r>
                  <a:rPr lang="en-US" altLang="ko-KR" dirty="0" smtClean="0"/>
                  <a:t>Goal is to minimize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solidFill>
                              <a:srgbClr val="F7964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79646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solidFill>
                              <a:srgbClr val="F79646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>
                                <a:solidFill>
                                  <a:srgbClr val="F7964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solidFill>
                                  <a:srgbClr val="F79646"/>
                                </a:solidFill>
                                <a:latin typeface="Cambria Math"/>
                              </a:rPr>
                              <m:t>𝐫</m:t>
                            </m:r>
                            <m:r>
                              <a:rPr lang="en-US" altLang="ko-KR" i="1">
                                <a:solidFill>
                                  <a:srgbClr val="F79646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rgbClr val="F79646"/>
                                </a:solidFill>
                                <a:latin typeface="Cambria Math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rgbClr val="F7964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0" smtClean="0">
                                    <a:solidFill>
                                      <a:srgbClr val="F79646"/>
                                    </a:solidFill>
                                    <a:latin typeface="Cambria Math"/>
                                  </a:rPr>
                                  <m:t>𝐱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r</a:t>
                </a:r>
                <a:r>
                  <a:rPr lang="en-US" altLang="ko-KR" dirty="0" smtClean="0"/>
                  <a:t> is target residual image</a:t>
                </a:r>
              </a:p>
              <a:p>
                <a:pPr lvl="2"/>
                <a:r>
                  <a:rPr lang="en-US" altLang="ko-KR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altLang="ko-KR" dirty="0" smtClean="0"/>
                  <a:t> is the network prediction</a:t>
                </a:r>
              </a:p>
              <a:p>
                <a:pPr lvl="2"/>
                <a:r>
                  <a:rPr lang="en-US" altLang="ko-KR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altLang="ko-KR" dirty="0" smtClean="0"/>
                  <a:t> is interpolated low-resolution image (i.e. </a:t>
                </a:r>
                <a:r>
                  <a:rPr lang="en-US" altLang="ko-KR" dirty="0" err="1" smtClean="0"/>
                  <a:t>bicubic</a:t>
                </a:r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en-US" altLang="ko-KR" dirty="0" smtClean="0"/>
                  <a:t>Final super-resolution result becomes  </a:t>
                </a:r>
                <a:r>
                  <a:rPr lang="en-US" altLang="ko-KR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</a:t>
                </a:r>
                <a:r>
                  <a:rPr lang="en-US" altLang="ko-KR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ko-KR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  <a:r>
                  <a:rPr lang="en-US" altLang="ko-KR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r>
                  <a:rPr lang="en-US" altLang="ko-KR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+ </a:t>
                </a:r>
                <a:r>
                  <a:rPr lang="en-US" altLang="ko-KR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x</a:t>
                </a:r>
              </a:p>
              <a:p>
                <a:pPr lvl="1"/>
                <a:r>
                  <a:rPr lang="en-US" altLang="ko-KR" dirty="0" smtClean="0"/>
                  <a:t>SGD with momentum (0.9)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4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356728"/>
                <a:ext cx="8748464" cy="5600664"/>
              </a:xfrm>
              <a:blipFill rotWithShape="0">
                <a:blip r:embed="rId3"/>
                <a:stretch>
                  <a:fillRect l="-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4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details</a:t>
            </a:r>
            <a:br>
              <a:rPr lang="en-US" altLang="ko-KR" dirty="0" smtClean="0"/>
            </a:br>
            <a:r>
              <a:rPr lang="en-US" altLang="ko-KR" sz="2400" dirty="0"/>
              <a:t> </a:t>
            </a:r>
            <a:r>
              <a:rPr lang="en-US" altLang="ko-KR" sz="2400" dirty="0" smtClean="0"/>
              <a:t>  Adjustable Gradient Clipping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56728"/>
                <a:ext cx="8856984" cy="5600664"/>
              </a:xfrm>
            </p:spPr>
            <p:txBody>
              <a:bodyPr/>
              <a:lstStyle/>
              <a:p>
                <a:r>
                  <a:rPr lang="en-US" altLang="ko-KR" dirty="0" smtClean="0">
                    <a:solidFill>
                      <a:srgbClr val="F79646"/>
                    </a:solidFill>
                  </a:rPr>
                  <a:t>Adjustable gradient clipping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>is an efficient </a:t>
                </a:r>
                <a:r>
                  <a:rPr lang="en-US" altLang="ko-KR" dirty="0"/>
                  <a:t>way to handle exploding / vanishing gradient problem </a:t>
                </a:r>
                <a:endParaRPr lang="en-US" altLang="ko-KR" dirty="0" smtClean="0">
                  <a:solidFill>
                    <a:srgbClr val="F79646"/>
                  </a:solidFill>
                </a:endParaRPr>
              </a:p>
              <a:p>
                <a:pPr lvl="1"/>
                <a:r>
                  <a:rPr lang="en-US" altLang="ko-KR" dirty="0" smtClean="0"/>
                  <a:t>Just clip gradients to be in certain range </a:t>
                </a:r>
              </a:p>
              <a:p>
                <a:pPr lvl="1"/>
                <a:r>
                  <a:rPr lang="en-US" altLang="ko-KR" dirty="0" smtClean="0"/>
                  <a:t>adjusted </a:t>
                </a:r>
                <a:r>
                  <a:rPr lang="en-US" altLang="ko-KR" dirty="0"/>
                  <a:t>as learning rate annealed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/>
                              </a:rPr>
                              <m:t>𝜃</m:t>
                            </m:r>
                          </m:num>
                          <m:den>
                            <m:r>
                              <a:rPr lang="ko-KR" altLang="en-US" b="0" i="1" smtClean="0">
                                <a:latin typeface="Cambria Math"/>
                              </a:rPr>
                              <m:t>𝛾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/>
                              </a:rPr>
                              <m:t>𝜃</m:t>
                            </m:r>
                          </m:num>
                          <m:den>
                            <m:r>
                              <a:rPr lang="ko-KR" altLang="en-US" i="1">
                                <a:latin typeface="Cambria Math"/>
                              </a:rPr>
                              <m:t>𝛾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altLang="ko-KR" b="0" i="0" smtClean="0">
                        <a:latin typeface="Cambria Math" charset="0"/>
                      </a:rPr>
                      <m:t>,  </m:t>
                    </m:r>
                    <m:r>
                      <a:rPr lang="ko-KR" altLang="en-US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altLang="ko-KR" dirty="0" smtClean="0"/>
                  <a:t> is current learning rate</a:t>
                </a:r>
              </a:p>
              <a:p>
                <a:r>
                  <a:rPr lang="en-US" altLang="ko-KR" dirty="0" smtClean="0"/>
                  <a:t>Enables high learning rate 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rgbClr val="F7964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rgbClr val="F79646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79646"/>
                            </a:solidFill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ko-KR" dirty="0" smtClean="0"/>
                  <a:t> times higher than SRCNN)</a:t>
                </a:r>
                <a:endParaRPr lang="en-US" altLang="ko-KR" dirty="0"/>
              </a:p>
              <a:p>
                <a:r>
                  <a:rPr lang="en-US" altLang="ko-KR" dirty="0" smtClean="0"/>
                  <a:t>Training takes only </a:t>
                </a:r>
                <a:r>
                  <a:rPr lang="en-US" altLang="ko-KR" dirty="0" smtClean="0">
                    <a:solidFill>
                      <a:srgbClr val="F79646"/>
                    </a:solidFill>
                  </a:rPr>
                  <a:t>4 hours </a:t>
                </a:r>
                <a:r>
                  <a:rPr lang="en-US" altLang="ko-KR" dirty="0" smtClean="0"/>
                  <a:t>to achieve SOTA result!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 smtClean="0"/>
              </a:p>
            </p:txBody>
          </p:sp>
        </mc:Choice>
        <mc:Fallback xmlns="">
          <p:sp>
            <p:nvSpPr>
              <p:cNvPr id="4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56728"/>
                <a:ext cx="8856984" cy="5600664"/>
              </a:xfrm>
              <a:blipFill rotWithShape="0">
                <a:blip r:embed="rId3"/>
                <a:stretch>
                  <a:fillRect l="-482" t="-1416" r="-28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29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588" y="3016002"/>
            <a:ext cx="9144000" cy="70788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37000" endPos="53000" dist="38100" dir="5400000" sy="-100000" algn="bl" rotWithShape="0"/>
                </a:effectLst>
                <a:uLnTx/>
                <a:uFillTx/>
                <a:latin typeface="Arial"/>
                <a:ea typeface="굴림"/>
                <a:cs typeface="+mn-cs"/>
              </a:rPr>
              <a:t>Experimental Results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37000" endPos="53000" dist="38100" dir="5400000" sy="-100000" algn="bl" rotWithShape="0"/>
              </a:effectLst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38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51520" y="3601686"/>
            <a:ext cx="8640960" cy="2655004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Understanding Properties</a:t>
            </a:r>
            <a:br>
              <a:rPr lang="en-US" altLang="ko-KR" dirty="0" smtClean="0"/>
            </a:br>
            <a:r>
              <a:rPr lang="en-US" altLang="ko-KR" sz="2400" dirty="0" smtClean="0"/>
              <a:t>  The deeper, the better</a:t>
            </a:r>
            <a:endParaRPr lang="ko-KR" altLang="en-US" sz="2400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95536" y="1356728"/>
            <a:ext cx="8748464" cy="5600664"/>
          </a:xfrm>
        </p:spPr>
        <p:txBody>
          <a:bodyPr/>
          <a:lstStyle/>
          <a:p>
            <a:r>
              <a:rPr lang="en-US" altLang="ko-KR" dirty="0" smtClean="0"/>
              <a:t>For depth D network</a:t>
            </a:r>
          </a:p>
          <a:p>
            <a:pPr lvl="1"/>
            <a:r>
              <a:rPr lang="en-US" altLang="ko-KR" dirty="0" smtClean="0"/>
              <a:t>the receptive field has size (2D + 1) x (2D + 1)</a:t>
            </a:r>
          </a:p>
          <a:p>
            <a:pPr lvl="2"/>
            <a:r>
              <a:rPr lang="en-US" altLang="ko-KR" dirty="0" smtClean="0"/>
              <a:t>Deeper depth yields more </a:t>
            </a:r>
            <a:r>
              <a:rPr lang="en-US" altLang="ko-KR" dirty="0" smtClean="0">
                <a:solidFill>
                  <a:srgbClr val="F79646"/>
                </a:solidFill>
              </a:rPr>
              <a:t>contextual information</a:t>
            </a:r>
          </a:p>
          <a:p>
            <a:pPr lvl="2"/>
            <a:r>
              <a:rPr lang="en-US" altLang="ko-KR" dirty="0" smtClean="0"/>
              <a:t>In addition, exploit </a:t>
            </a:r>
            <a:r>
              <a:rPr lang="en-US" altLang="ko-KR" dirty="0" smtClean="0">
                <a:solidFill>
                  <a:srgbClr val="F79646"/>
                </a:solidFill>
              </a:rPr>
              <a:t>high nonlinearity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/>
          </p:nvPr>
        </p:nvGraphicFramePr>
        <p:xfrm>
          <a:off x="683568" y="3966532"/>
          <a:ext cx="2160240" cy="219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Acrobat Document" r:id="rId4" imgW="2647843" imgH="2685960" progId="Acrobat.Document.DC">
                  <p:embed/>
                </p:oleObj>
              </mc:Choice>
              <mc:Fallback>
                <p:oleObj name="Acrobat Document" r:id="rId4" imgW="2647843" imgH="2685960" progId="Acrobat.Document.DC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3568" y="3966532"/>
                        <a:ext cx="2160240" cy="219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811344" y="6228020"/>
            <a:ext cx="190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Scale factor x2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/>
          </p:nvPr>
        </p:nvGraphicFramePr>
        <p:xfrm>
          <a:off x="3419872" y="3966532"/>
          <a:ext cx="2159314" cy="2190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Acrobat Document" r:id="rId6" imgW="2647843" imgH="2685960" progId="Acrobat.Document.DC">
                  <p:embed/>
                </p:oleObj>
              </mc:Choice>
              <mc:Fallback>
                <p:oleObj name="Acrobat Document" r:id="rId6" imgW="2647843" imgH="2685960" progId="Acrobat.Document.DC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19872" y="3966532"/>
                        <a:ext cx="2159314" cy="21903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3547185" y="6233023"/>
            <a:ext cx="190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Scale factor x3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/>
          </p:nvPr>
        </p:nvGraphicFramePr>
        <p:xfrm>
          <a:off x="6165372" y="3957910"/>
          <a:ext cx="2151044" cy="2181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Acrobat Document" r:id="rId8" imgW="2647843" imgH="2685960" progId="Acrobat.Document.DC">
                  <p:embed/>
                </p:oleObj>
              </mc:Choice>
              <mc:Fallback>
                <p:oleObj name="Acrobat Document" r:id="rId8" imgW="2647843" imgH="2685960" progId="Acrobat.Document.DC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65372" y="3957910"/>
                        <a:ext cx="2151044" cy="2181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6288550" y="6228020"/>
            <a:ext cx="1904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Scale factor x4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2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7254"/>
            <a:ext cx="9144000" cy="4356176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Algorithm Overview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1772816"/>
            <a:ext cx="9144000" cy="338437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Understanding Properties</a:t>
            </a:r>
            <a:br>
              <a:rPr lang="en-US" altLang="ko-KR" dirty="0"/>
            </a:br>
            <a:r>
              <a:rPr lang="en-US" altLang="ko-KR" sz="2400" dirty="0"/>
              <a:t>  </a:t>
            </a:r>
            <a:r>
              <a:rPr lang="en-US" altLang="ko-KR" sz="2400" dirty="0" smtClean="0"/>
              <a:t>Residual vs. non-residual learning</a:t>
            </a:r>
            <a:endParaRPr kumimoji="1"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8568952" cy="3004483"/>
          </a:xfrm>
        </p:spPr>
      </p:pic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395536" y="5445224"/>
            <a:ext cx="8748464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11163" indent="-342900" algn="l" rtl="0" eaLnBrk="0" fontAlgn="base" latinLnBrk="1" hangingPunct="0">
              <a:spcBef>
                <a:spcPts val="700"/>
              </a:spcBef>
              <a:spcAft>
                <a:spcPct val="0"/>
              </a:spcAft>
              <a:buClr>
                <a:schemeClr val="tx2"/>
              </a:buClr>
              <a:buSzPct val="95000"/>
              <a:buFont typeface="Wingdings" pitchFamily="2" charset="2"/>
              <a:buChar char="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9775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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53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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3" pitchFamily="18" charset="2"/>
              <a:buChar char="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1138" indent="-2095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FEB80A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9928" indent="-210312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19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93976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11163" marR="0" lvl="0" indent="-342900" algn="l" defTabSz="914400" rtl="0" eaLnBrk="0" fontAlgn="base" latinLnBrk="1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44546A"/>
              </a:buClr>
              <a:buSzPct val="95000"/>
              <a:buFont typeface="Wingdings" pitchFamily="2" charset="2"/>
              <a:buChar char="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Residual network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learns much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faster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and produces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better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results than non-residual network</a:t>
            </a:r>
          </a:p>
          <a:p>
            <a:pPr marL="739775" marR="0" lvl="1" indent="-28575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7D31"/>
              </a:buClr>
              <a:buSzPct val="90000"/>
              <a:buFont typeface="Wingdings" pitchFamily="2" charset="2"/>
              <a:buChar char=""/>
              <a:tabLst/>
              <a:defRPr/>
            </a:pPr>
            <a:endParaRPr kumimoji="0" lang="en-US" altLang="ko-KR" sz="2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411163" marR="0" lvl="0" indent="-342900" algn="l" defTabSz="914400" rtl="0" eaLnBrk="0" fontAlgn="base" latinLnBrk="1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44546A"/>
              </a:buClr>
              <a:buSzPct val="95000"/>
              <a:buFont typeface="Wingdings" pitchFamily="2" charset="2"/>
              <a:buChar char=""/>
              <a:tabLst/>
              <a:defRPr/>
            </a:pP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411163" marR="0" lvl="0" indent="-342900" algn="l" defTabSz="914400" rtl="0" eaLnBrk="0" fontAlgn="base" latinLnBrk="1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44546A"/>
              </a:buClr>
              <a:buSzPct val="95000"/>
              <a:buFont typeface="Wingdings" pitchFamily="2" charset="2"/>
              <a:buChar char=""/>
              <a:tabLst/>
              <a:defRPr/>
            </a:pP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411163" marR="0" lvl="0" indent="-342900" algn="l" defTabSz="914400" rtl="0" eaLnBrk="0" fontAlgn="base" latinLnBrk="1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44546A"/>
              </a:buClr>
              <a:buSzPct val="95000"/>
              <a:buFont typeface="Wingdings" pitchFamily="2" charset="2"/>
              <a:buChar char=""/>
              <a:tabLst/>
              <a:defRPr/>
            </a:pP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411163" marR="0" lvl="0" indent="-342900" algn="l" defTabSz="914400" rtl="0" eaLnBrk="0" fontAlgn="base" latinLnBrk="1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44546A"/>
              </a:buClr>
              <a:buSzPct val="95000"/>
              <a:buFont typeface="Wingdings" pitchFamily="2" charset="2"/>
              <a:buChar char=""/>
              <a:tabLst/>
              <a:defRPr/>
            </a:pP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411163" marR="0" lvl="0" indent="-342900" algn="l" defTabSz="914400" rtl="0" eaLnBrk="0" fontAlgn="base" latinLnBrk="1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44546A"/>
              </a:buClr>
              <a:buSzPct val="95000"/>
              <a:buFont typeface="Wingdings" pitchFamily="2" charset="2"/>
              <a:buChar char=""/>
              <a:tabLst/>
              <a:defRPr/>
            </a:pP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411163" marR="0" lvl="0" indent="-342900" algn="l" defTabSz="914400" rtl="0" eaLnBrk="0" fontAlgn="base" latinLnBrk="1" hangingPunct="0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rgbClr val="44546A"/>
              </a:buClr>
              <a:buSzPct val="95000"/>
              <a:buFont typeface="Wingdings" pitchFamily="2" charset="2"/>
              <a:buChar char=""/>
              <a:tabLst/>
              <a:defRPr/>
            </a:pPr>
            <a:endParaRPr kumimoji="0" lang="en-US" altLang="ko-KR" sz="3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454025" marR="0" lvl="1" indent="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ED7D31"/>
              </a:buClr>
              <a:buSzPct val="90000"/>
              <a:buFont typeface="Wingdings" pitchFamily="2" charset="2"/>
              <a:buNone/>
              <a:tabLst/>
              <a:defRPr/>
            </a:pPr>
            <a:endParaRPr kumimoji="0" lang="en-US" altLang="ko-KR" sz="2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92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Understanding Properties</a:t>
            </a:r>
            <a:br>
              <a:rPr lang="en-US" altLang="ko-KR" dirty="0" smtClean="0"/>
            </a:br>
            <a:r>
              <a:rPr lang="en-US" altLang="ko-KR" sz="2400" dirty="0"/>
              <a:t> </a:t>
            </a:r>
            <a:r>
              <a:rPr lang="en-US" altLang="ko-KR" sz="2400" dirty="0" smtClean="0"/>
              <a:t> One model, Multiple scales</a:t>
            </a:r>
            <a:endParaRPr lang="ko-KR" altLang="en-US" sz="2400" dirty="0"/>
          </a:p>
        </p:txBody>
      </p:sp>
      <p:grpSp>
        <p:nvGrpSpPr>
          <p:cNvPr id="46" name="그룹 45"/>
          <p:cNvGrpSpPr/>
          <p:nvPr/>
        </p:nvGrpSpPr>
        <p:grpSpPr>
          <a:xfrm>
            <a:off x="151553" y="1231894"/>
            <a:ext cx="8740927" cy="3424199"/>
            <a:chOff x="18398" y="37338"/>
            <a:chExt cx="15885081" cy="622287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8" y="2412748"/>
              <a:ext cx="1592071" cy="1080000"/>
            </a:xfrm>
            <a:prstGeom prst="rect">
              <a:avLst/>
            </a:prstGeom>
          </p:spPr>
        </p:pic>
        <p:sp>
          <p:nvSpPr>
            <p:cNvPr id="5" name="직사각형 4"/>
            <p:cNvSpPr>
              <a:spLocks noChangeAspect="1"/>
            </p:cNvSpPr>
            <p:nvPr/>
          </p:nvSpPr>
          <p:spPr>
            <a:xfrm>
              <a:off x="233595" y="2910686"/>
              <a:ext cx="58717" cy="1039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2407" tIns="51204" rIns="102407" bIns="512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1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39" y="40586"/>
              <a:ext cx="1440000" cy="288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119" y="2974501"/>
              <a:ext cx="539999" cy="1041428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22" y="2974501"/>
              <a:ext cx="720000" cy="144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999" y="2968666"/>
              <a:ext cx="900000" cy="1760869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508" y="2974501"/>
              <a:ext cx="1080000" cy="216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282" y="2974503"/>
              <a:ext cx="1260000" cy="2480625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39" y="2974501"/>
              <a:ext cx="1440000" cy="288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9476" y="1879158"/>
              <a:ext cx="539999" cy="1041428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522" y="1480586"/>
              <a:ext cx="720000" cy="144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5999" y="1159719"/>
              <a:ext cx="899999" cy="1760869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508" y="760586"/>
              <a:ext cx="1080000" cy="216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282" y="439963"/>
              <a:ext cx="1260000" cy="2480625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484171" y="4031293"/>
                  <a:ext cx="836876" cy="4534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 smtClean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1.5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4171" y="4031293"/>
                  <a:ext cx="836876" cy="453447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 t="-2439" r="-3947" b="-195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419443" y="4428851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2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9443" y="4428851"/>
                  <a:ext cx="628493" cy="453447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t="-2439" r="-3571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205111" y="4788891"/>
                  <a:ext cx="836876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2.5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5111" y="4788891"/>
                  <a:ext cx="836876" cy="453447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t="-2439" r="-4000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541232" y="5148931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3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232" y="5148931"/>
                  <a:ext cx="628493" cy="453447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t="-2439" r="-3509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664532" y="5479788"/>
                  <a:ext cx="836876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3.5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4532" y="5479788"/>
                  <a:ext cx="836876" cy="453447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t="-2439" r="-4000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411887" y="5806762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4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11887" y="5806762"/>
                  <a:ext cx="628493" cy="453447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t="-2439" r="-3509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0287" y="2418810"/>
              <a:ext cx="1592071" cy="1061380"/>
            </a:xfrm>
            <a:prstGeom prst="rect">
              <a:avLst/>
            </a:prstGeom>
          </p:spPr>
        </p:pic>
        <p:sp>
          <p:nvSpPr>
            <p:cNvPr id="25" name="직사각형 24"/>
            <p:cNvSpPr>
              <a:spLocks noChangeAspect="1"/>
            </p:cNvSpPr>
            <p:nvPr/>
          </p:nvSpPr>
          <p:spPr>
            <a:xfrm>
              <a:off x="7957656" y="2773894"/>
              <a:ext cx="63350" cy="112180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02407" tIns="51204" rIns="102407" bIns="512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1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3128" y="37338"/>
              <a:ext cx="1440000" cy="288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008" y="2971253"/>
              <a:ext cx="539999" cy="1041428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1411" y="2971253"/>
              <a:ext cx="720000" cy="144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7888" y="2990818"/>
              <a:ext cx="900000" cy="1760869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6397" y="2971253"/>
              <a:ext cx="1080000" cy="216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171" y="2971255"/>
              <a:ext cx="1260000" cy="2480625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3128" y="2971253"/>
              <a:ext cx="1440000" cy="288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1365" y="1875910"/>
              <a:ext cx="539999" cy="1041428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1411" y="1477338"/>
              <a:ext cx="720000" cy="144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7888" y="1156471"/>
              <a:ext cx="899999" cy="1760869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6397" y="757338"/>
              <a:ext cx="1080000" cy="2160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41171" y="436715"/>
              <a:ext cx="1260000" cy="2480625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9445666" y="4046109"/>
                  <a:ext cx="836876" cy="4534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1.5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5666" y="4046109"/>
                  <a:ext cx="836876" cy="453447"/>
                </a:xfrm>
                <a:prstGeom prst="rect">
                  <a:avLst/>
                </a:prstGeom>
                <a:blipFill rotWithShape="1">
                  <a:blip r:embed="rId35"/>
                  <a:stretch>
                    <a:fillRect t="-2439" r="-4000" b="-1951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407353" y="4425603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2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7353" y="4425603"/>
                  <a:ext cx="628493" cy="453447"/>
                </a:xfrm>
                <a:prstGeom prst="rect">
                  <a:avLst/>
                </a:prstGeom>
                <a:blipFill rotWithShape="1">
                  <a:blip r:embed="rId17"/>
                  <a:stretch>
                    <a:fillRect t="-2439" r="-3571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11156220" y="4785643"/>
                  <a:ext cx="836876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2.5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6220" y="4785643"/>
                  <a:ext cx="836876" cy="453447"/>
                </a:xfrm>
                <a:prstGeom prst="rect">
                  <a:avLst/>
                </a:prstGeom>
                <a:blipFill rotWithShape="1">
                  <a:blip r:embed="rId36"/>
                  <a:stretch>
                    <a:fillRect t="-2439" r="-3947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12404331" y="5145683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3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04331" y="5145683"/>
                  <a:ext cx="628493" cy="453447"/>
                </a:xfrm>
                <a:prstGeom prst="rect">
                  <a:avLst/>
                </a:prstGeom>
                <a:blipFill rotWithShape="1">
                  <a:blip r:embed="rId37"/>
                  <a:stretch>
                    <a:fillRect t="-2439" r="-1754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13527630" y="5486269"/>
                  <a:ext cx="836876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3.5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27630" y="5486269"/>
                  <a:ext cx="836876" cy="453447"/>
                </a:xfrm>
                <a:prstGeom prst="rect">
                  <a:avLst/>
                </a:prstGeom>
                <a:blipFill rotWithShape="1">
                  <a:blip r:embed="rId38"/>
                  <a:stretch>
                    <a:fillRect t="-2439" r="-3947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15274986" y="5803514"/>
                  <a:ext cx="628493" cy="4534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a:rPr kumimoji="0" lang="en-US" altLang="ko-KR" sz="1100" b="0" i="0" u="none" strike="noStrike" kern="1200" cap="none" spc="0" normalizeH="0" baseline="0" noProof="0">
                          <a:ln w="3175"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HY헤드라인M" panose="02030600000101010101" pitchFamily="18" charset="-127"/>
                          <a:cs typeface="+mn-cs"/>
                        </a:rPr>
                        <m:t>×</m:t>
                      </m:r>
                    </m:oMath>
                  </a14:m>
                  <a:r>
                    <a:rPr kumimoji="0" lang="en-US" altLang="ko-KR" sz="1100" b="0" i="0" u="none" strike="noStrike" kern="1200" cap="none" spc="0" normalizeH="0" baseline="0" noProof="0" dirty="0">
                      <a:ln w="3175"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HY헤드라인M" panose="02030600000101010101" pitchFamily="18" charset="-127"/>
                      <a:cs typeface="+mn-cs"/>
                    </a:rPr>
                    <a:t>4</a:t>
                  </a:r>
                  <a:endParaRPr kumimoji="0" lang="ko-KR" altLang="en-US" sz="11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HY헤드라인M" panose="02030600000101010101" pitchFamily="18" charset="-127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74986" y="5803514"/>
                  <a:ext cx="628493" cy="453447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 t="-2439" r="-3509" b="-195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431" y="2421748"/>
              <a:ext cx="531000" cy="1062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508" y="2430527"/>
              <a:ext cx="531000" cy="1062000"/>
            </a:xfrm>
            <a:prstGeom prst="rect">
              <a:avLst/>
            </a:prstGeom>
            <a:ln w="19050">
              <a:solidFill>
                <a:srgbClr val="FFC000"/>
              </a:solidFill>
            </a:ln>
          </p:spPr>
        </p:pic>
      </p:grpSp>
      <p:sp>
        <p:nvSpPr>
          <p:cNvPr id="47" name="TextBox 46"/>
          <p:cNvSpPr txBox="1"/>
          <p:nvPr/>
        </p:nvSpPr>
        <p:spPr>
          <a:xfrm>
            <a:off x="623047" y="148478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6800" y="413978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15822" y="148478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19575" y="413978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653136"/>
            <a:ext cx="84963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055380" y="5877272"/>
            <a:ext cx="69852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Interestingly, we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observe that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training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multiple scales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boosts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the performance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for large scales.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41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0" y="2276872"/>
            <a:ext cx="9036496" cy="331236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Experimental Results</a:t>
            </a:r>
            <a:endParaRPr lang="ko-KR" alt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92896"/>
            <a:ext cx="8558839" cy="287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395536" y="1356728"/>
            <a:ext cx="8748464" cy="5600664"/>
          </a:xfrm>
        </p:spPr>
        <p:txBody>
          <a:bodyPr/>
          <a:lstStyle/>
          <a:p>
            <a:r>
              <a:rPr lang="en-US" altLang="ko-KR" dirty="0" smtClean="0"/>
              <a:t>Quantitative Results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454025" lvl="1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225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Performance Plot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6118150" cy="4256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576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83" y="2535879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58609" y="2529147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28.84/0.9041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0609" y="254574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28.48/0.8998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38937" y="2516828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29.53/0.9142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256814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2440" y="251682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28.42/0.8980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2781" y="253587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28.44/0.8990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183" y="5848247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67202" y="5841515"/>
            <a:ext cx="122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27.53/0.7929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09204" y="5858108"/>
            <a:ext cx="122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27.23/0.7891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38938" y="582919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28.14/0.8081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3569182"/>
            <a:ext cx="1368000" cy="2277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211034" y="5829197"/>
            <a:ext cx="122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27.27/0.7862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71374" y="5848247"/>
            <a:ext cx="122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27.38/0.7902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69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83" y="3411899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60664" y="3411899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29.98/0.7867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2669" y="3411899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29.93/0.7883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38941" y="341189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30.36/0.8005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44624"/>
            <a:ext cx="1368000" cy="343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4497" y="3411899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29.86/0.7830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4838" y="3411899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30.00/0.7878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183" y="6239053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58610" y="623905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32.99/0.8856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00615" y="623905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32.89/0.8865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40994" y="6239053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33.77/0.8938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4006805"/>
            <a:ext cx="1368000" cy="227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202443" y="623905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32.65/0.8838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64837" y="6239053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32.76/0.8859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33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83" y="2823911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58607" y="281717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38.54/0.9655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0608" y="2833772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38.44/0.9644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40992" y="2804860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38.75/0.9667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79157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2438" y="280486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38.51/0.9650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2775" y="282391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38.52/0.9651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8183" y="6136279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58610" y="6129547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33.81/0.9374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01412" y="6146140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34.21/0.9389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739740" y="6117228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34.99/0.9484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3668956"/>
            <a:ext cx="1368000" cy="248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202441" y="611722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33.90/0.9372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63582" y="6136279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34.29/0.9400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78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306" y="299771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161" y="299771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98831" y="2679895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079" y="299771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7997" y="299772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219253" y="2673163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30.43/0.9226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761256" y="2689756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30.40/0.9240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799585" y="2660844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32.46/0.9476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915" y="299770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5831" y="299769"/>
            <a:ext cx="1367875" cy="23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3263083" y="2660845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29.90/0.9186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23421" y="2679895"/>
            <a:ext cx="1242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30.09/0.9237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306" y="3618702"/>
            <a:ext cx="1367875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161" y="3618702"/>
            <a:ext cx="1367875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8183" y="5941160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9079" y="3618702"/>
            <a:ext cx="1367875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7997" y="3618703"/>
            <a:ext cx="1367875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160659" y="5934428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25.75/0.9135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700608" y="595102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26.03/0.9182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738938" y="592210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26.94/0.9311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915" y="3618701"/>
            <a:ext cx="1367875" cy="22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5926" y="3618858"/>
            <a:ext cx="1367685" cy="22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3203237" y="5922110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24.92/0.9048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63575" y="5941160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24.90/0.9076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03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38183" y="2655963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6158610" y="2649231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29.97/0.9092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702668" y="2665824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30.73/0.9193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738941" y="2636912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31.35/0.9313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6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-27384"/>
            <a:ext cx="1368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3202442" y="2665488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29.61/0.9026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62783" y="265596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29.83/0.9102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09" y="3140969"/>
            <a:ext cx="1368000" cy="33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2764" y="3140969"/>
            <a:ext cx="1368000" cy="33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682" y="3140969"/>
            <a:ext cx="1386000" cy="344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600" y="3140970"/>
            <a:ext cx="1368000" cy="33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518" y="3140968"/>
            <a:ext cx="1368000" cy="339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8496" y="3141124"/>
            <a:ext cx="1368000" cy="339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8183" y="6400379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158606" y="6393647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26.40/0.8844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00608" y="6410240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26.90/0.8953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745480" y="6381328"/>
            <a:ext cx="1229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27.06/0.9052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202435" y="638132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26.22/0.8779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62773" y="6400379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26.24/0.8805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83" y="6385183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158606" y="63851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26.39/0.8684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00609" y="63851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26.33/0.8733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8938" y="63851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28.18/0.9073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3933056"/>
            <a:ext cx="1368000" cy="24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204492" y="6385183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25.79/0.8588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62777" y="6385183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26.15/0.8692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9909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2764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8183" y="3430741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1682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600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160665" y="3430741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25.00/0.7448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02670" y="3430741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25.39/0.7637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40994" y="3430741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25.66/0.7768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9518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8496" y="44624"/>
            <a:ext cx="1368000" cy="34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05298" y="3430741"/>
            <a:ext cx="1236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24.94/0.7394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64838" y="3430741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25.04/0.7465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1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02" y="1903686"/>
            <a:ext cx="4842875" cy="9556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5798"/>
            <a:ext cx="9139881" cy="23553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1716" y="1288853"/>
            <a:ext cx="6386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K-means clustering with the angular distance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Illumination Clustering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2011" y="5631122"/>
            <a:ext cx="2251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Training illumination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099040" y="5631122"/>
            <a:ext cx="1585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Cluster center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981514" y="5631122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Assigning labels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83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83" y="2364616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158606" y="236461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25.93/0.8363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0609" y="236461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25.89/0.8365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38937" y="236461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26.91/0.8695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116632"/>
            <a:ext cx="1368000" cy="229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02439" y="236461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25.69/0.8289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4831" y="2364616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25.78/0.8330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2996953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0359" y="2996953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8183" y="6370206"/>
            <a:ext cx="122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9277" y="2996953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8195" y="2996954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6158606" y="6363474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4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23.54/0.9162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00608" y="6380067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22.89/0.9028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38939" y="6351155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25.13/0.9439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7113" y="2996952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6091" y="2997109"/>
            <a:ext cx="1368000" cy="34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204489" y="6351156"/>
            <a:ext cx="1238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22.77/0.9037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62773" y="6370206"/>
            <a:ext cx="1242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1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22.84/0.9058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97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0" y="161444"/>
            <a:ext cx="9139881" cy="639541"/>
          </a:xfrm>
        </p:spPr>
        <p:txBody>
          <a:bodyPr/>
          <a:lstStyle/>
          <a:p>
            <a:r>
              <a:rPr lang="en-US" altLang="ko-KR" sz="3200" dirty="0" smtClean="0"/>
              <a:t>Generative Adversarial Networks (GAN)</a:t>
            </a:r>
            <a:endParaRPr lang="ko-KR" altLang="en-US" sz="3200" dirty="0"/>
          </a:p>
        </p:txBody>
      </p:sp>
      <p:pic>
        <p:nvPicPr>
          <p:cNvPr id="1027" name="Picture 3" descr="\\psf\Home\Desktop\Screen Shot 2017-05-23 at 9.43.20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5" y="1825336"/>
            <a:ext cx="8392468" cy="252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18909" y="4682837"/>
            <a:ext cx="281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-from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Quora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Q&amp;A session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729673" y="2863273"/>
            <a:ext cx="79028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729672" y="3103421"/>
            <a:ext cx="17826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1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800" dirty="0" smtClean="0"/>
              <a:t>Basic Idea of GAN</a:t>
            </a:r>
            <a:endParaRPr lang="ko-KR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52" y="1435170"/>
            <a:ext cx="3441597" cy="2684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4137" y="4833004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generator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533" y="1049841"/>
            <a:ext cx="2185344" cy="3560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79042" y="4920968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discriminator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3967724" y="1633476"/>
            <a:ext cx="1410056" cy="119641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" name="오른쪽 화살표 11"/>
          <p:cNvSpPr/>
          <p:nvPr/>
        </p:nvSpPr>
        <p:spPr>
          <a:xfrm flipH="1">
            <a:off x="3865173" y="3121511"/>
            <a:ext cx="1410056" cy="119641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8" name="아래쪽 화살표 7"/>
          <p:cNvSpPr/>
          <p:nvPr/>
        </p:nvSpPr>
        <p:spPr>
          <a:xfrm flipV="1">
            <a:off x="1445211" y="5437998"/>
            <a:ext cx="374574" cy="468309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188" y="6092327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random noise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5" name="아래쪽 화살표 14"/>
          <p:cNvSpPr/>
          <p:nvPr/>
        </p:nvSpPr>
        <p:spPr>
          <a:xfrm flipV="1">
            <a:off x="7079832" y="5499273"/>
            <a:ext cx="374574" cy="468309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84159" y="6073089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true data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9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Basic Idea of GAN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54" y="1135033"/>
            <a:ext cx="5774105" cy="4934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04859" y="6210159"/>
            <a:ext cx="1066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© Chris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Olah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5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– </a:t>
            </a:r>
            <a:r>
              <a:rPr lang="en-US" altLang="ko-KR" dirty="0" err="1" smtClean="0"/>
              <a:t>minmax</a:t>
            </a:r>
            <a:r>
              <a:rPr lang="en-US" altLang="ko-KR" dirty="0" smtClean="0"/>
              <a:t> game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/>
          <a:stretch/>
        </p:blipFill>
        <p:spPr bwMode="auto">
          <a:xfrm>
            <a:off x="845355" y="980728"/>
            <a:ext cx="7360670" cy="450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18" y="5287096"/>
            <a:ext cx="8496943" cy="1125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– </a:t>
            </a:r>
            <a:r>
              <a:rPr lang="en-US" altLang="ko-KR" dirty="0" err="1" smtClean="0"/>
              <a:t>minmax</a:t>
            </a:r>
            <a:r>
              <a:rPr lang="en-US" altLang="ko-KR" dirty="0" smtClean="0"/>
              <a:t> game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/>
          <a:stretch/>
        </p:blipFill>
        <p:spPr bwMode="auto">
          <a:xfrm>
            <a:off x="828943" y="1333143"/>
            <a:ext cx="7360670" cy="450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071563"/>
            <a:ext cx="877252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953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– </a:t>
            </a:r>
            <a:r>
              <a:rPr lang="en-US" altLang="ko-KR" dirty="0" err="1" smtClean="0"/>
              <a:t>minmax</a:t>
            </a:r>
            <a:r>
              <a:rPr lang="en-US" altLang="ko-KR" dirty="0" smtClean="0"/>
              <a:t> game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6"/>
          <a:stretch/>
        </p:blipFill>
        <p:spPr bwMode="auto">
          <a:xfrm>
            <a:off x="828943" y="1333143"/>
            <a:ext cx="7360670" cy="450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071563"/>
            <a:ext cx="877252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280988"/>
            <a:ext cx="8867775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90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– example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059" y="1976514"/>
            <a:ext cx="9064145" cy="2860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04859" y="621015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©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Goodfellow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9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– example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04859" y="621015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©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Goodfellow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99" y="920439"/>
            <a:ext cx="7408530" cy="528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86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Application: Super-Resolution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33487" y="968503"/>
            <a:ext cx="8552461" cy="2409964"/>
            <a:chOff x="-10652" y="3861048"/>
            <a:chExt cx="9047148" cy="2579241"/>
          </a:xfrm>
        </p:grpSpPr>
        <p:sp>
          <p:nvSpPr>
            <p:cNvPr id="9" name="직사각형 8"/>
            <p:cNvSpPr/>
            <p:nvPr/>
          </p:nvSpPr>
          <p:spPr>
            <a:xfrm>
              <a:off x="-10652" y="3861048"/>
              <a:ext cx="15878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Interpolated LR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155286" y="3861048"/>
              <a:ext cx="4491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HR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542375" y="6101735"/>
              <a:ext cx="20377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Skip-connection way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158163" y="3861048"/>
              <a:ext cx="168244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rPr>
                <a:t>learned residual</a:t>
              </a:r>
              <a:endPara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83865" y="4229527"/>
              <a:ext cx="8952631" cy="1778665"/>
              <a:chOff x="-612278" y="3638559"/>
              <a:chExt cx="17065747" cy="3390539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905553" y="3638559"/>
                <a:ext cx="2977052" cy="3106286"/>
                <a:chOff x="13687003" y="-1552664"/>
                <a:chExt cx="2977052" cy="3106286"/>
              </a:xfrm>
            </p:grpSpPr>
            <p:sp>
              <p:nvSpPr>
                <p:cNvPr id="115" name="직사각형 114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16" name="평행 사변형 115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117" name="직선 연결선 116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직사각형 117"/>
                <p:cNvSpPr>
                  <a:spLocks noChangeAspect="1"/>
                </p:cNvSpPr>
                <p:nvPr/>
              </p:nvSpPr>
              <p:spPr>
                <a:xfrm>
                  <a:off x="14144055" y="-1259999"/>
                  <a:ext cx="2520000" cy="2519999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FFFF00">
                    <a:alpha val="69000"/>
                  </a:srgb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120" name="직선 연결선 119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 120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그룹 15"/>
              <p:cNvGrpSpPr/>
              <p:nvPr/>
            </p:nvGrpSpPr>
            <p:grpSpPr>
              <a:xfrm>
                <a:off x="1913665" y="3644722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108" name="직사각형 107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09" name="평행 사변형 108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110" name="직선 연결선 109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직사각형 110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12" name="직사각형 111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113" name="직선 연결선 112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오른쪽 화살표 16"/>
              <p:cNvSpPr/>
              <p:nvPr/>
            </p:nvSpPr>
            <p:spPr>
              <a:xfrm>
                <a:off x="14041326" y="5156890"/>
                <a:ext cx="540084" cy="288032"/>
              </a:xfrm>
              <a:prstGeom prst="rightArrow">
                <a:avLst>
                  <a:gd name="adj1" fmla="val 44709"/>
                  <a:gd name="adj2" fmla="val 7976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  <p:sp>
            <p:nvSpPr>
              <p:cNvPr id="18" name="U자형 화살표 17"/>
              <p:cNvSpPr/>
              <p:nvPr/>
            </p:nvSpPr>
            <p:spPr>
              <a:xfrm flipV="1">
                <a:off x="568960" y="5804962"/>
                <a:ext cx="13171185" cy="1224136"/>
              </a:xfrm>
              <a:prstGeom prst="uturnArrow">
                <a:avLst>
                  <a:gd name="adj1" fmla="val 10618"/>
                  <a:gd name="adj2" fmla="val 13329"/>
                  <a:gd name="adj3" fmla="val 20331"/>
                  <a:gd name="adj4" fmla="val 43750"/>
                  <a:gd name="adj5" fmla="val 10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23561" y="3960386"/>
                <a:ext cx="2438400" cy="24384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12278" y="3932754"/>
                <a:ext cx="2520000" cy="25200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grpSp>
            <p:nvGrpSpPr>
              <p:cNvPr id="21" name="그룹 20"/>
              <p:cNvGrpSpPr/>
              <p:nvPr/>
            </p:nvGrpSpPr>
            <p:grpSpPr>
              <a:xfrm>
                <a:off x="6470631" y="4948890"/>
                <a:ext cx="370080" cy="72000"/>
                <a:chOff x="6192639" y="4948890"/>
                <a:chExt cx="370080" cy="72000"/>
              </a:xfrm>
            </p:grpSpPr>
            <p:sp>
              <p:nvSpPr>
                <p:cNvPr id="105" name="타원 104"/>
                <p:cNvSpPr>
                  <a:spLocks noChangeAspect="1"/>
                </p:cNvSpPr>
                <p:nvPr/>
              </p:nvSpPr>
              <p:spPr>
                <a:xfrm>
                  <a:off x="619263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06" name="타원 105"/>
                <p:cNvSpPr>
                  <a:spLocks noChangeAspect="1"/>
                </p:cNvSpPr>
                <p:nvPr/>
              </p:nvSpPr>
              <p:spPr>
                <a:xfrm>
                  <a:off x="634167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07" name="타원 106"/>
                <p:cNvSpPr>
                  <a:spLocks noChangeAspect="1"/>
                </p:cNvSpPr>
                <p:nvPr/>
              </p:nvSpPr>
              <p:spPr>
                <a:xfrm>
                  <a:off x="6490719" y="494889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</p:grpSp>
          <p:grpSp>
            <p:nvGrpSpPr>
              <p:cNvPr id="22" name="그룹 21"/>
              <p:cNvGrpSpPr/>
              <p:nvPr/>
            </p:nvGrpSpPr>
            <p:grpSpPr>
              <a:xfrm>
                <a:off x="13213258" y="4940866"/>
                <a:ext cx="720080" cy="720080"/>
                <a:chOff x="13393390" y="3024386"/>
                <a:chExt cx="1044256" cy="1044256"/>
              </a:xfrm>
            </p:grpSpPr>
            <p:sp>
              <p:nvSpPr>
                <p:cNvPr id="103" name="덧셈 기호 102"/>
                <p:cNvSpPr/>
                <p:nvPr/>
              </p:nvSpPr>
              <p:spPr>
                <a:xfrm>
                  <a:off x="13465398" y="3096394"/>
                  <a:ext cx="900240" cy="900240"/>
                </a:xfrm>
                <a:prstGeom prst="mathPlus">
                  <a:avLst>
                    <a:gd name="adj1" fmla="val 12358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04" name="타원 103"/>
                <p:cNvSpPr/>
                <p:nvPr/>
              </p:nvSpPr>
              <p:spPr>
                <a:xfrm>
                  <a:off x="13393390" y="3024386"/>
                  <a:ext cx="1044256" cy="104425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</p:grpSp>
          <p:sp>
            <p:nvSpPr>
              <p:cNvPr id="23" name="오른쪽 화살표 22"/>
              <p:cNvSpPr/>
              <p:nvPr/>
            </p:nvSpPr>
            <p:spPr>
              <a:xfrm>
                <a:off x="12621877" y="5156890"/>
                <a:ext cx="540084" cy="288032"/>
              </a:xfrm>
              <a:prstGeom prst="rightArrow">
                <a:avLst>
                  <a:gd name="adj1" fmla="val 44709"/>
                  <a:gd name="adj2" fmla="val 79762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굴림"/>
                  <a:cs typeface="+mn-cs"/>
                </a:endParaRPr>
              </a:p>
            </p:txBody>
          </p:sp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33469" y="3947049"/>
                <a:ext cx="2520000" cy="25200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grpSp>
            <p:nvGrpSpPr>
              <p:cNvPr id="25" name="그룹 24"/>
              <p:cNvGrpSpPr/>
              <p:nvPr/>
            </p:nvGrpSpPr>
            <p:grpSpPr>
              <a:xfrm>
                <a:off x="7188991" y="3653906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96" name="직사각형 95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97" name="평행 사변형 96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98" name="직선 연결선 97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직사각형 98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101" name="직선 연결선 100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/>
              <p:cNvGrpSpPr/>
              <p:nvPr/>
            </p:nvGrpSpPr>
            <p:grpSpPr>
              <a:xfrm>
                <a:off x="8197103" y="3660069"/>
                <a:ext cx="3018524" cy="3106286"/>
                <a:chOff x="13687003" y="-1552664"/>
                <a:chExt cx="3018524" cy="3106286"/>
              </a:xfrm>
            </p:grpSpPr>
            <p:sp>
              <p:nvSpPr>
                <p:cNvPr id="89" name="직사각형 88"/>
                <p:cNvSpPr>
                  <a:spLocks noChangeAspect="1"/>
                </p:cNvSpPr>
                <p:nvPr/>
              </p:nvSpPr>
              <p:spPr>
                <a:xfrm>
                  <a:off x="13687003" y="-1260000"/>
                  <a:ext cx="2520000" cy="252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90" name="평행 사변형 89"/>
                <p:cNvSpPr/>
                <p:nvPr/>
              </p:nvSpPr>
              <p:spPr>
                <a:xfrm>
                  <a:off x="14403883" y="-1552664"/>
                  <a:ext cx="1597444" cy="700716"/>
                </a:xfrm>
                <a:prstGeom prst="parallelogram">
                  <a:avLst>
                    <a:gd name="adj" fmla="val 158473"/>
                  </a:avLst>
                </a:prstGeom>
                <a:solidFill>
                  <a:srgbClr val="BBBF1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91" name="직선 연결선 90"/>
                <p:cNvCxnSpPr/>
                <p:nvPr/>
              </p:nvCxnSpPr>
              <p:spPr>
                <a:xfrm>
                  <a:off x="15504695" y="-1552664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2" name="직사각형 91"/>
                <p:cNvSpPr>
                  <a:spLocks noChangeAspect="1"/>
                </p:cNvSpPr>
                <p:nvPr/>
              </p:nvSpPr>
              <p:spPr>
                <a:xfrm>
                  <a:off x="14185527" y="-1260000"/>
                  <a:ext cx="2520000" cy="2520000"/>
                </a:xfrm>
                <a:prstGeom prst="rect">
                  <a:avLst/>
                </a:prstGeom>
                <a:solidFill>
                  <a:srgbClr val="BBBF15"/>
                </a:solidFill>
                <a:ln w="25400"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93" name="직사각형 92"/>
                <p:cNvSpPr/>
                <p:nvPr/>
              </p:nvSpPr>
              <p:spPr>
                <a:xfrm>
                  <a:off x="14400757" y="-851948"/>
                  <a:ext cx="483932" cy="2400808"/>
                </a:xfrm>
                <a:prstGeom prst="rect">
                  <a:avLst/>
                </a:prstGeom>
                <a:solidFill>
                  <a:srgbClr val="BBBF1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94" name="직선 연결선 93"/>
                <p:cNvCxnSpPr/>
                <p:nvPr/>
              </p:nvCxnSpPr>
              <p:spPr>
                <a:xfrm>
                  <a:off x="14400757" y="-852037"/>
                  <a:ext cx="4839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/>
                <p:cNvCxnSpPr/>
                <p:nvPr/>
              </p:nvCxnSpPr>
              <p:spPr>
                <a:xfrm flipV="1">
                  <a:off x="14395945" y="1552575"/>
                  <a:ext cx="496800" cy="1047"/>
                </a:xfrm>
                <a:prstGeom prst="line">
                  <a:avLst/>
                </a:prstGeom>
                <a:ln w="19050" cap="rnd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그룹 26"/>
              <p:cNvGrpSpPr/>
              <p:nvPr/>
            </p:nvGrpSpPr>
            <p:grpSpPr>
              <a:xfrm>
                <a:off x="195034" y="4607302"/>
                <a:ext cx="3206438" cy="673100"/>
                <a:chOff x="215975" y="4079155"/>
                <a:chExt cx="3206438" cy="673100"/>
              </a:xfrm>
            </p:grpSpPr>
            <p:cxnSp>
              <p:nvCxnSpPr>
                <p:cNvPr id="73" name="직선 연결선 72"/>
                <p:cNvCxnSpPr/>
                <p:nvPr/>
              </p:nvCxnSpPr>
              <p:spPr>
                <a:xfrm>
                  <a:off x="2466503" y="4423960"/>
                  <a:ext cx="900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타원 73"/>
                <p:cNvSpPr/>
                <p:nvPr/>
              </p:nvSpPr>
              <p:spPr>
                <a:xfrm>
                  <a:off x="1918481" y="4370514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75" name="직사각형 74"/>
                <p:cNvSpPr>
                  <a:spLocks noChangeAspect="1"/>
                </p:cNvSpPr>
                <p:nvPr/>
              </p:nvSpPr>
              <p:spPr>
                <a:xfrm>
                  <a:off x="1826805" y="4277526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76" name="직선 연결선 75"/>
                <p:cNvCxnSpPr/>
                <p:nvPr/>
              </p:nvCxnSpPr>
              <p:spPr>
                <a:xfrm>
                  <a:off x="1908321" y="4329936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/>
                <p:cNvCxnSpPr/>
                <p:nvPr/>
              </p:nvCxnSpPr>
              <p:spPr>
                <a:xfrm>
                  <a:off x="1909464" y="4583870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/>
                <p:cNvCxnSpPr/>
                <p:nvPr/>
              </p:nvCxnSpPr>
              <p:spPr>
                <a:xfrm>
                  <a:off x="2030303" y="4495986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직선 연결선 78"/>
                <p:cNvCxnSpPr/>
                <p:nvPr/>
              </p:nvCxnSpPr>
              <p:spPr>
                <a:xfrm>
                  <a:off x="2030303" y="4241005"/>
                  <a:ext cx="480806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직사각형 79"/>
                <p:cNvSpPr>
                  <a:spLocks noChangeAspect="1"/>
                </p:cNvSpPr>
                <p:nvPr/>
              </p:nvSpPr>
              <p:spPr>
                <a:xfrm>
                  <a:off x="2309292" y="4281511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81" name="타원 80"/>
                <p:cNvSpPr/>
                <p:nvPr/>
              </p:nvSpPr>
              <p:spPr>
                <a:xfrm>
                  <a:off x="2397135" y="4370514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>
                  <a:off x="2915657" y="4377762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83" name="직사각형 82"/>
                <p:cNvSpPr>
                  <a:spLocks noChangeAspect="1"/>
                </p:cNvSpPr>
                <p:nvPr/>
              </p:nvSpPr>
              <p:spPr>
                <a:xfrm>
                  <a:off x="215975" y="4140601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FF000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84" name="직선 연결선 83"/>
                <p:cNvCxnSpPr/>
                <p:nvPr/>
              </p:nvCxnSpPr>
              <p:spPr>
                <a:xfrm flipV="1">
                  <a:off x="368919" y="4609382"/>
                  <a:ext cx="1520825" cy="142873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>
                  <a:off x="375269" y="4225205"/>
                  <a:ext cx="1514475" cy="9842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/>
                <p:cNvCxnSpPr/>
                <p:nvPr/>
              </p:nvCxnSpPr>
              <p:spPr>
                <a:xfrm>
                  <a:off x="613394" y="4079155"/>
                  <a:ext cx="1397000" cy="15557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직선 연결선 86"/>
                <p:cNvCxnSpPr/>
                <p:nvPr/>
              </p:nvCxnSpPr>
              <p:spPr>
                <a:xfrm flipV="1">
                  <a:off x="619744" y="4514130"/>
                  <a:ext cx="1390650" cy="79375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타원 87"/>
                <p:cNvSpPr/>
                <p:nvPr/>
              </p:nvSpPr>
              <p:spPr>
                <a:xfrm>
                  <a:off x="3328813" y="4374863"/>
                  <a:ext cx="93600" cy="93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</p:grpSp>
          <p:grpSp>
            <p:nvGrpSpPr>
              <p:cNvPr id="28" name="그룹 27"/>
              <p:cNvGrpSpPr/>
              <p:nvPr/>
            </p:nvGrpSpPr>
            <p:grpSpPr>
              <a:xfrm>
                <a:off x="3017058" y="4803778"/>
                <a:ext cx="244630" cy="244630"/>
                <a:chOff x="13542817" y="761334"/>
                <a:chExt cx="540221" cy="540221"/>
              </a:xfrm>
            </p:grpSpPr>
            <p:sp>
              <p:nvSpPr>
                <p:cNvPr id="70" name="타원 69"/>
                <p:cNvSpPr/>
                <p:nvPr/>
              </p:nvSpPr>
              <p:spPr>
                <a:xfrm>
                  <a:off x="13542817" y="761334"/>
                  <a:ext cx="540221" cy="54022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71" name="직선 연결선 70"/>
                <p:cNvCxnSpPr/>
                <p:nvPr/>
              </p:nvCxnSpPr>
              <p:spPr>
                <a:xfrm>
                  <a:off x="13552839" y="1097502"/>
                  <a:ext cx="28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>
                <a:xfrm rot="8100000">
                  <a:off x="13786519" y="993462"/>
                  <a:ext cx="288000" cy="0"/>
                </a:xfrm>
                <a:prstGeom prst="line">
                  <a:avLst/>
                </a:prstGeom>
                <a:ln w="19050">
                  <a:solidFill>
                    <a:srgbClr val="FF000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/>
              <p:cNvGrpSpPr/>
              <p:nvPr/>
            </p:nvGrpSpPr>
            <p:grpSpPr>
              <a:xfrm>
                <a:off x="3084039" y="4607302"/>
                <a:ext cx="2718528" cy="673100"/>
                <a:chOff x="3168303" y="3935139"/>
                <a:chExt cx="2718528" cy="673100"/>
              </a:xfrm>
            </p:grpSpPr>
            <p:cxnSp>
              <p:nvCxnSpPr>
                <p:cNvPr id="56" name="직선 연결선 55"/>
                <p:cNvCxnSpPr/>
                <p:nvPr/>
              </p:nvCxnSpPr>
              <p:spPr>
                <a:xfrm>
                  <a:off x="3565722" y="3935139"/>
                  <a:ext cx="1397000" cy="15557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연결선 56"/>
                <p:cNvCxnSpPr/>
                <p:nvPr/>
              </p:nvCxnSpPr>
              <p:spPr>
                <a:xfrm>
                  <a:off x="5418831" y="4282963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타원 57"/>
                <p:cNvSpPr/>
                <p:nvPr/>
              </p:nvSpPr>
              <p:spPr>
                <a:xfrm>
                  <a:off x="4870809" y="422649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59" name="직사각형 58"/>
                <p:cNvSpPr>
                  <a:spLocks noChangeAspect="1"/>
                </p:cNvSpPr>
                <p:nvPr/>
              </p:nvSpPr>
              <p:spPr>
                <a:xfrm>
                  <a:off x="4779133" y="4133510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60" name="직선 연결선 59"/>
                <p:cNvCxnSpPr/>
                <p:nvPr/>
              </p:nvCxnSpPr>
              <p:spPr>
                <a:xfrm>
                  <a:off x="4860649" y="418592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연결선 60"/>
                <p:cNvCxnSpPr/>
                <p:nvPr/>
              </p:nvCxnSpPr>
              <p:spPr>
                <a:xfrm>
                  <a:off x="4861792" y="4439854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연결선 61"/>
                <p:cNvCxnSpPr/>
                <p:nvPr/>
              </p:nvCxnSpPr>
              <p:spPr>
                <a:xfrm>
                  <a:off x="4982631" y="435197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 62"/>
                <p:cNvCxnSpPr/>
                <p:nvPr/>
              </p:nvCxnSpPr>
              <p:spPr>
                <a:xfrm>
                  <a:off x="4982631" y="4096989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직사각형 63"/>
                <p:cNvSpPr>
                  <a:spLocks noChangeAspect="1"/>
                </p:cNvSpPr>
                <p:nvPr/>
              </p:nvSpPr>
              <p:spPr>
                <a:xfrm>
                  <a:off x="5261620" y="4137495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5349463" y="422649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66" name="직사각형 65"/>
                <p:cNvSpPr>
                  <a:spLocks noChangeAspect="1"/>
                </p:cNvSpPr>
                <p:nvPr/>
              </p:nvSpPr>
              <p:spPr>
                <a:xfrm>
                  <a:off x="3168303" y="3996585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67" name="직선 연결선 66"/>
                <p:cNvCxnSpPr/>
                <p:nvPr/>
              </p:nvCxnSpPr>
              <p:spPr>
                <a:xfrm flipV="1">
                  <a:off x="3321247" y="4465366"/>
                  <a:ext cx="1520825" cy="142873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/>
                <p:cNvCxnSpPr/>
                <p:nvPr/>
              </p:nvCxnSpPr>
              <p:spPr>
                <a:xfrm>
                  <a:off x="3327597" y="4081189"/>
                  <a:ext cx="1514475" cy="9842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 flipV="1">
                  <a:off x="3572072" y="4370114"/>
                  <a:ext cx="1390650" cy="79375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그룹 29"/>
              <p:cNvGrpSpPr/>
              <p:nvPr/>
            </p:nvGrpSpPr>
            <p:grpSpPr>
              <a:xfrm>
                <a:off x="7800935" y="4766459"/>
                <a:ext cx="1977815" cy="342865"/>
                <a:chOff x="7800935" y="4766459"/>
                <a:chExt cx="1977815" cy="342865"/>
              </a:xfrm>
            </p:grpSpPr>
            <p:grpSp>
              <p:nvGrpSpPr>
                <p:cNvPr id="39" name="그룹 38"/>
                <p:cNvGrpSpPr/>
                <p:nvPr/>
              </p:nvGrpSpPr>
              <p:grpSpPr>
                <a:xfrm>
                  <a:off x="9421399" y="4802512"/>
                  <a:ext cx="244630" cy="244630"/>
                  <a:chOff x="13542817" y="761334"/>
                  <a:chExt cx="540221" cy="540221"/>
                </a:xfrm>
              </p:grpSpPr>
              <p:sp>
                <p:nvSpPr>
                  <p:cNvPr id="53" name="타원 52"/>
                  <p:cNvSpPr/>
                  <p:nvPr/>
                </p:nvSpPr>
                <p:spPr>
                  <a:xfrm>
                    <a:off x="13542817" y="761334"/>
                    <a:ext cx="540221" cy="540221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굴림"/>
                      <a:cs typeface="+mn-cs"/>
                    </a:endParaRPr>
                  </a:p>
                </p:txBody>
              </p:sp>
              <p:cxnSp>
                <p:nvCxnSpPr>
                  <p:cNvPr id="54" name="직선 연결선 53"/>
                  <p:cNvCxnSpPr/>
                  <p:nvPr/>
                </p:nvCxnSpPr>
                <p:spPr>
                  <a:xfrm>
                    <a:off x="13552839" y="1097502"/>
                    <a:ext cx="288000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연결선 54"/>
                  <p:cNvCxnSpPr/>
                  <p:nvPr/>
                </p:nvCxnSpPr>
                <p:spPr>
                  <a:xfrm rot="8100000">
                    <a:off x="13786519" y="993462"/>
                    <a:ext cx="288000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0" name="직선 연결선 39"/>
                <p:cNvCxnSpPr/>
                <p:nvPr/>
              </p:nvCxnSpPr>
              <p:spPr>
                <a:xfrm>
                  <a:off x="8776553" y="4949414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타원 40"/>
                <p:cNvSpPr/>
                <p:nvPr/>
              </p:nvSpPr>
              <p:spPr>
                <a:xfrm>
                  <a:off x="8228531" y="489596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42" name="직사각형 41"/>
                <p:cNvSpPr>
                  <a:spLocks noChangeAspect="1"/>
                </p:cNvSpPr>
                <p:nvPr/>
              </p:nvSpPr>
              <p:spPr>
                <a:xfrm>
                  <a:off x="8136855" y="4802980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43" name="직선 연결선 42"/>
                <p:cNvCxnSpPr/>
                <p:nvPr/>
              </p:nvCxnSpPr>
              <p:spPr>
                <a:xfrm>
                  <a:off x="8218371" y="485539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직선 연결선 43"/>
                <p:cNvCxnSpPr/>
                <p:nvPr/>
              </p:nvCxnSpPr>
              <p:spPr>
                <a:xfrm>
                  <a:off x="8219514" y="5109324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/>
                <p:cNvCxnSpPr/>
                <p:nvPr/>
              </p:nvCxnSpPr>
              <p:spPr>
                <a:xfrm>
                  <a:off x="8340353" y="5021440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연결선 45"/>
                <p:cNvCxnSpPr/>
                <p:nvPr/>
              </p:nvCxnSpPr>
              <p:spPr>
                <a:xfrm>
                  <a:off x="8340353" y="4766459"/>
                  <a:ext cx="480806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직사각형 46"/>
                <p:cNvSpPr>
                  <a:spLocks noChangeAspect="1"/>
                </p:cNvSpPr>
                <p:nvPr/>
              </p:nvSpPr>
              <p:spPr>
                <a:xfrm>
                  <a:off x="8619342" y="4806965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B0F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48" name="타원 47"/>
                <p:cNvSpPr/>
                <p:nvPr/>
              </p:nvSpPr>
              <p:spPr>
                <a:xfrm>
                  <a:off x="8707185" y="4895968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49" name="타원 48"/>
                <p:cNvSpPr/>
                <p:nvPr/>
              </p:nvSpPr>
              <p:spPr>
                <a:xfrm>
                  <a:off x="9218878" y="4899650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50" name="직선 연결선 49"/>
                <p:cNvCxnSpPr/>
                <p:nvPr/>
              </p:nvCxnSpPr>
              <p:spPr>
                <a:xfrm>
                  <a:off x="9263191" y="4953878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타원 50"/>
                <p:cNvSpPr/>
                <p:nvPr/>
              </p:nvSpPr>
              <p:spPr>
                <a:xfrm>
                  <a:off x="9685150" y="4902824"/>
                  <a:ext cx="93600" cy="9360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52" name="직선 연결선 51"/>
                <p:cNvCxnSpPr/>
                <p:nvPr/>
              </p:nvCxnSpPr>
              <p:spPr>
                <a:xfrm>
                  <a:off x="7800935" y="4953878"/>
                  <a:ext cx="46800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그룹 30"/>
              <p:cNvGrpSpPr/>
              <p:nvPr/>
            </p:nvGrpSpPr>
            <p:grpSpPr>
              <a:xfrm>
                <a:off x="9463479" y="4586982"/>
                <a:ext cx="2411517" cy="673101"/>
                <a:chOff x="9483799" y="4607302"/>
                <a:chExt cx="2411517" cy="673101"/>
              </a:xfrm>
            </p:grpSpPr>
            <p:sp>
              <p:nvSpPr>
                <p:cNvPr id="32" name="타원 31"/>
                <p:cNvSpPr/>
                <p:nvPr/>
              </p:nvSpPr>
              <p:spPr>
                <a:xfrm>
                  <a:off x="11718660" y="4898661"/>
                  <a:ext cx="93600" cy="93600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3" name="직사각형 32"/>
                <p:cNvSpPr>
                  <a:spLocks noChangeAspect="1"/>
                </p:cNvSpPr>
                <p:nvPr/>
              </p:nvSpPr>
              <p:spPr>
                <a:xfrm>
                  <a:off x="11629165" y="4805673"/>
                  <a:ext cx="266151" cy="266151"/>
                </a:xfrm>
                <a:prstGeom prst="rect">
                  <a:avLst/>
                </a:prstGeom>
                <a:noFill/>
                <a:ln w="44450">
                  <a:solidFill>
                    <a:srgbClr val="0070C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sp>
              <p:nvSpPr>
                <p:cNvPr id="34" name="직사각형 33"/>
                <p:cNvSpPr>
                  <a:spLocks noChangeAspect="1"/>
                </p:cNvSpPr>
                <p:nvPr/>
              </p:nvSpPr>
              <p:spPr>
                <a:xfrm>
                  <a:off x="9483799" y="4668748"/>
                  <a:ext cx="540000" cy="540000"/>
                </a:xfrm>
                <a:prstGeom prst="rect">
                  <a:avLst/>
                </a:prstGeom>
                <a:noFill/>
                <a:ln w="44450">
                  <a:solidFill>
                    <a:srgbClr val="0070C0"/>
                  </a:solidFill>
                </a:ln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굴림"/>
                    <a:cs typeface="+mn-cs"/>
                  </a:endParaRPr>
                </a:p>
              </p:txBody>
            </p:sp>
            <p:cxnSp>
              <p:nvCxnSpPr>
                <p:cNvPr id="35" name="직선 연결선 34"/>
                <p:cNvCxnSpPr/>
                <p:nvPr/>
              </p:nvCxnSpPr>
              <p:spPr>
                <a:xfrm flipV="1">
                  <a:off x="9636743" y="5102677"/>
                  <a:ext cx="2076160" cy="1777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/>
                <p:cNvCxnSpPr/>
                <p:nvPr/>
              </p:nvCxnSpPr>
              <p:spPr>
                <a:xfrm>
                  <a:off x="9643093" y="4753352"/>
                  <a:ext cx="2055840" cy="11437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/>
                <p:cNvCxnSpPr/>
                <p:nvPr/>
              </p:nvCxnSpPr>
              <p:spPr>
                <a:xfrm>
                  <a:off x="9881218" y="4607302"/>
                  <a:ext cx="1939635" cy="17787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/>
                <p:cNvCxnSpPr/>
                <p:nvPr/>
              </p:nvCxnSpPr>
              <p:spPr>
                <a:xfrm flipV="1">
                  <a:off x="9887568" y="5045527"/>
                  <a:ext cx="1945985" cy="761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945" y="3522002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2800" y="3522002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/>
          <p:cNvSpPr txBox="1"/>
          <p:nvPr/>
        </p:nvSpPr>
        <p:spPr>
          <a:xfrm>
            <a:off x="271490" y="6258003"/>
            <a:ext cx="10550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Ground truth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(PSNR/SSIM)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2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1718" y="3522002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0636" y="3522002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TextBox 126"/>
          <p:cNvSpPr txBox="1"/>
          <p:nvPr/>
        </p:nvSpPr>
        <p:spPr>
          <a:xfrm>
            <a:off x="6308869" y="6260024"/>
            <a:ext cx="1007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SRCNN [4]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38.54/0.9655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850870" y="6276617"/>
            <a:ext cx="1007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SelfEx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 [3]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38.44/0.9644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889202" y="6247705"/>
            <a:ext cx="1007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(ours)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38.75/0.9667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3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9554" y="3522002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8532" y="3522002"/>
            <a:ext cx="1368000" cy="273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/>
          <p:cNvSpPr txBox="1"/>
          <p:nvPr/>
        </p:nvSpPr>
        <p:spPr>
          <a:xfrm>
            <a:off x="3352700" y="6247706"/>
            <a:ext cx="1007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RFL [2]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38.51/0.9650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813037" y="6266756"/>
            <a:ext cx="10070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A+ [1]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38.52/0.9651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487" y="784445"/>
            <a:ext cx="2157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+mn-cs"/>
              </a:rPr>
              <a:t>VDSR (Kim et al., CVPR ‘16)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9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2864" y="1265323"/>
            <a:ext cx="6410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Train CNNs to classify the illumination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clusters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0" y="2779957"/>
            <a:ext cx="7883141" cy="37828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r="76187" b="1799"/>
          <a:stretch/>
        </p:blipFill>
        <p:spPr>
          <a:xfrm>
            <a:off x="3914944" y="1856627"/>
            <a:ext cx="1337392" cy="59623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52171" t="1" b="-74"/>
          <a:stretch/>
        </p:blipFill>
        <p:spPr>
          <a:xfrm>
            <a:off x="5315246" y="1856626"/>
            <a:ext cx="2686150" cy="6076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7836" y="3096346"/>
            <a:ext cx="1336164" cy="1529086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Training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44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Application: SRGAN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10" y="1399596"/>
            <a:ext cx="7359536" cy="3924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41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Application: SRGAN</a:t>
            </a:r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29" y="1406332"/>
            <a:ext cx="7005637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73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Application: SRGAN</a:t>
            </a:r>
            <a:endParaRPr lang="ko-KR" altLang="en-US" dirty="0"/>
          </a:p>
        </p:txBody>
      </p:sp>
      <p:pic>
        <p:nvPicPr>
          <p:cNvPr id="13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543"/>
            <a:ext cx="9154607" cy="35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Application: SRGAN</a:t>
            </a:r>
            <a:endParaRPr lang="ko-KR" altLang="en-US" dirty="0"/>
          </a:p>
        </p:txBody>
      </p:sp>
      <p:pic>
        <p:nvPicPr>
          <p:cNvPr id="134" name="Picture 3"/>
          <p:cNvPicPr>
            <a:picLocks noChangeAspect="1"/>
          </p:cNvPicPr>
          <p:nvPr/>
        </p:nvPicPr>
        <p:blipFill rotWithShape="1">
          <a:blip r:embed="rId2"/>
          <a:srcRect l="50689"/>
          <a:stretch/>
        </p:blipFill>
        <p:spPr>
          <a:xfrm>
            <a:off x="900049" y="759536"/>
            <a:ext cx="7289563" cy="57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3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GAN Application: SRGAN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" t="1562" b="1239"/>
          <a:stretch/>
        </p:blipFill>
        <p:spPr bwMode="auto">
          <a:xfrm>
            <a:off x="1247689" y="716257"/>
            <a:ext cx="6631537" cy="5944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2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In-camera image processing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888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700" dirty="0"/>
              <a:t/>
            </a:r>
            <a:br>
              <a:rPr lang="en-US" altLang="ko-KR" sz="2700" dirty="0"/>
            </a:br>
            <a:r>
              <a:rPr lang="en-US" altLang="ko-KR" sz="2400" dirty="0">
                <a:latin typeface="Coco Gothic UltraLight" charset="0"/>
                <a:ea typeface="Coco Gothic UltraLight" charset="0"/>
                <a:cs typeface="Coco Gothic UltraLight" charset="0"/>
              </a:rPr>
              <a:t>Modelling the Scene Dependent Imaging in Cameras</a:t>
            </a:r>
            <a:r>
              <a:rPr lang="en-US" altLang="ko-KR" sz="2700" dirty="0">
                <a:latin typeface="Coco Gothic Light" charset="0"/>
                <a:ea typeface="Coco Gothic Light" charset="0"/>
                <a:cs typeface="Coco Gothic Light" charset="0"/>
              </a:rPr>
              <a:t/>
            </a:r>
            <a:br>
              <a:rPr lang="en-US" altLang="ko-KR" sz="2700" dirty="0"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lang="en-US" altLang="ko-KR" sz="2700" dirty="0">
                <a:latin typeface="Coco Gothic Light" charset="0"/>
                <a:ea typeface="Coco Gothic Light" charset="0"/>
                <a:cs typeface="Coco Gothic Light" charset="0"/>
              </a:rPr>
              <a:t>with a Deep Neural Network</a:t>
            </a:r>
            <a:endParaRPr lang="ko-KR" altLang="en-US" sz="1500" dirty="0"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altLang="ko-KR" sz="15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en-US" altLang="ko-KR" sz="15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/>
            </a:r>
            <a:br>
              <a:rPr lang="en-US" altLang="ko-KR" sz="15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en-US" altLang="ko-KR" sz="1500" dirty="0">
                <a:solidFill>
                  <a:schemeClr val="tx1"/>
                </a:solidFill>
                <a:latin typeface="Coco Gothic Light" charset="0"/>
                <a:ea typeface="Coco Gothic Light" charset="0"/>
                <a:cs typeface="Coco Gothic Light" charset="0"/>
              </a:rPr>
              <a:t>Seonghyeon Nam, </a:t>
            </a:r>
            <a:r>
              <a:rPr lang="en-US" altLang="ko-KR" sz="1500" dirty="0" smtClean="0">
                <a:solidFill>
                  <a:schemeClr val="tx1"/>
                </a:solidFill>
                <a:latin typeface="Coco Gothic Light" charset="0"/>
                <a:ea typeface="Coco Gothic Light" charset="0"/>
                <a:cs typeface="Coco Gothic Light" charset="0"/>
              </a:rPr>
              <a:t>Seon Joo Kim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Coco Gothic Light" charset="0"/>
                <a:ea typeface="Coco Gothic UltraLight" charset="0"/>
                <a:cs typeface="Coco Gothic UltraLight" charset="0"/>
              </a:rPr>
              <a:t>ICCV 2017</a:t>
            </a:r>
            <a:endParaRPr lang="en-US" altLang="ko-KR" sz="1500" dirty="0">
              <a:solidFill>
                <a:schemeClr val="tx1">
                  <a:lumMod val="60000"/>
                  <a:lumOff val="40000"/>
                </a:schemeClr>
              </a:solidFill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37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What about the Auto-Mode?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50" y="2391277"/>
            <a:ext cx="7243900" cy="292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8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What about the Auto-Mode?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498" y="2046088"/>
            <a:ext cx="6015005" cy="361540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34176" y="3320716"/>
            <a:ext cx="902369" cy="14167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R" altLang="en-US" sz="1350">
              <a:solidFill>
                <a:prstClr val="white"/>
              </a:solidFill>
              <a:latin typeface="Segoe UI Semilight"/>
              <a:ea typeface="맑은 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85021" y="3320716"/>
            <a:ext cx="902369" cy="14167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R" altLang="en-US" sz="1350">
              <a:solidFill>
                <a:prstClr val="white"/>
              </a:solidFill>
              <a:latin typeface="Segoe UI Semilight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8442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What about the Auto-Mode?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grpSp>
        <p:nvGrpSpPr>
          <p:cNvPr id="7" name="Group 150"/>
          <p:cNvGrpSpPr/>
          <p:nvPr/>
        </p:nvGrpSpPr>
        <p:grpSpPr>
          <a:xfrm>
            <a:off x="5959648" y="2228701"/>
            <a:ext cx="1317929" cy="1883914"/>
            <a:chOff x="5846106" y="3048858"/>
            <a:chExt cx="1757238" cy="2511886"/>
          </a:xfrm>
        </p:grpSpPr>
        <p:grpSp>
          <p:nvGrpSpPr>
            <p:cNvPr id="8" name="Group 149"/>
            <p:cNvGrpSpPr/>
            <p:nvPr/>
          </p:nvGrpSpPr>
          <p:grpSpPr>
            <a:xfrm>
              <a:off x="6186115" y="3048858"/>
              <a:ext cx="906448" cy="954156"/>
              <a:chOff x="6186115" y="3048858"/>
              <a:chExt cx="906448" cy="954156"/>
            </a:xfrm>
          </p:grpSpPr>
          <p:sp>
            <p:nvSpPr>
              <p:cNvPr id="10" name="Rectangle 220"/>
              <p:cNvSpPr/>
              <p:nvPr/>
            </p:nvSpPr>
            <p:spPr>
              <a:xfrm>
                <a:off x="6186115" y="3048858"/>
                <a:ext cx="906448" cy="95415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11" name="Freeform 221"/>
              <p:cNvSpPr/>
              <p:nvPr/>
            </p:nvSpPr>
            <p:spPr>
              <a:xfrm>
                <a:off x="6186116" y="3072712"/>
                <a:ext cx="898497" cy="922351"/>
              </a:xfrm>
              <a:custGeom>
                <a:avLst/>
                <a:gdLst>
                  <a:gd name="connsiteX0" fmla="*/ 0 w 970059"/>
                  <a:gd name="connsiteY0" fmla="*/ 954156 h 954156"/>
                  <a:gd name="connsiteX1" fmla="*/ 461176 w 970059"/>
                  <a:gd name="connsiteY1" fmla="*/ 612250 h 954156"/>
                  <a:gd name="connsiteX2" fmla="*/ 747423 w 970059"/>
                  <a:gd name="connsiteY2" fmla="*/ 119269 h 954156"/>
                  <a:gd name="connsiteX3" fmla="*/ 970059 w 970059"/>
                  <a:gd name="connsiteY3" fmla="*/ 0 h 954156"/>
                  <a:gd name="connsiteX0" fmla="*/ 0 w 970059"/>
                  <a:gd name="connsiteY0" fmla="*/ 954156 h 954156"/>
                  <a:gd name="connsiteX1" fmla="*/ 461176 w 970059"/>
                  <a:gd name="connsiteY1" fmla="*/ 707666 h 954156"/>
                  <a:gd name="connsiteX2" fmla="*/ 747423 w 970059"/>
                  <a:gd name="connsiteY2" fmla="*/ 119269 h 954156"/>
                  <a:gd name="connsiteX3" fmla="*/ 970059 w 970059"/>
                  <a:gd name="connsiteY3" fmla="*/ 0 h 95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70059" h="954156">
                    <a:moveTo>
                      <a:pt x="0" y="954156"/>
                    </a:moveTo>
                    <a:cubicBezTo>
                      <a:pt x="168303" y="852777"/>
                      <a:pt x="336606" y="846814"/>
                      <a:pt x="461176" y="707666"/>
                    </a:cubicBezTo>
                    <a:cubicBezTo>
                      <a:pt x="585746" y="568518"/>
                      <a:pt x="662609" y="237213"/>
                      <a:pt x="747423" y="119269"/>
                    </a:cubicBezTo>
                    <a:cubicBezTo>
                      <a:pt x="832237" y="1325"/>
                      <a:pt x="901148" y="8613"/>
                      <a:pt x="970059" y="0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</p:grpSp>
        <p:sp>
          <p:nvSpPr>
            <p:cNvPr id="9" name="TextBox 59"/>
            <p:cNvSpPr txBox="1"/>
            <p:nvPr/>
          </p:nvSpPr>
          <p:spPr>
            <a:xfrm>
              <a:off x="5846106" y="4606636"/>
              <a:ext cx="1757238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Tone Mapping</a:t>
              </a:r>
              <a:b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</a:br>
              <a: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 ( f )</a:t>
              </a:r>
            </a:p>
            <a:p>
              <a:pPr algn="ctr" defTabSz="685800"/>
              <a:endParaRPr lang="en-US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endParaRPr>
            </a:p>
          </p:txBody>
        </p:sp>
      </p:grpSp>
      <p:sp>
        <p:nvSpPr>
          <p:cNvPr id="18" name="Right Arrow 172"/>
          <p:cNvSpPr/>
          <p:nvPr/>
        </p:nvSpPr>
        <p:spPr>
          <a:xfrm>
            <a:off x="4124565" y="2523486"/>
            <a:ext cx="274108" cy="25226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grpSp>
        <p:nvGrpSpPr>
          <p:cNvPr id="19" name="Group 148"/>
          <p:cNvGrpSpPr/>
          <p:nvPr/>
        </p:nvGrpSpPr>
        <p:grpSpPr>
          <a:xfrm>
            <a:off x="4385380" y="2051868"/>
            <a:ext cx="1386846" cy="2058783"/>
            <a:chOff x="4088294" y="2815700"/>
            <a:chExt cx="1849128" cy="2745044"/>
          </a:xfrm>
        </p:grpSpPr>
        <p:grpSp>
          <p:nvGrpSpPr>
            <p:cNvPr id="20" name="Group 147"/>
            <p:cNvGrpSpPr/>
            <p:nvPr/>
          </p:nvGrpSpPr>
          <p:grpSpPr>
            <a:xfrm>
              <a:off x="4324992" y="2815700"/>
              <a:ext cx="1333500" cy="1504950"/>
              <a:chOff x="4324992" y="2815700"/>
              <a:chExt cx="1333500" cy="1504950"/>
            </a:xfrm>
          </p:grpSpPr>
          <p:pic>
            <p:nvPicPr>
              <p:cNvPr id="22" name="Picture 2" descr="D:\work\SigAsia2011\figure\pipeline\my_sRGBGamut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4324992" y="2815700"/>
                <a:ext cx="1333500" cy="15049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23" name="Oval 177"/>
              <p:cNvSpPr/>
              <p:nvPr/>
            </p:nvSpPr>
            <p:spPr>
              <a:xfrm>
                <a:off x="4921333" y="3161719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24" name="Oval 178"/>
              <p:cNvSpPr/>
              <p:nvPr/>
            </p:nvSpPr>
            <p:spPr>
              <a:xfrm>
                <a:off x="4949866" y="3348432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25" name="Straight Arrow Connector 179"/>
              <p:cNvCxnSpPr>
                <a:stCxn id="54" idx="4"/>
                <a:endCxn id="55" idx="0"/>
              </p:cNvCxnSpPr>
              <p:nvPr/>
            </p:nvCxnSpPr>
            <p:spPr>
              <a:xfrm rot="16200000" flipH="1">
                <a:off x="4898260" y="3272437"/>
                <a:ext cx="123455" cy="28533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Oval 180"/>
              <p:cNvSpPr/>
              <p:nvPr/>
            </p:nvSpPr>
            <p:spPr>
              <a:xfrm>
                <a:off x="4794901" y="3316829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27" name="Oval 181"/>
              <p:cNvSpPr/>
              <p:nvPr/>
            </p:nvSpPr>
            <p:spPr>
              <a:xfrm>
                <a:off x="4914392" y="3440886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28" name="Straight Arrow Connector 182"/>
              <p:cNvCxnSpPr>
                <a:stCxn id="57" idx="5"/>
                <a:endCxn id="58" idx="1"/>
              </p:cNvCxnSpPr>
              <p:nvPr/>
            </p:nvCxnSpPr>
            <p:spPr>
              <a:xfrm rot="16200000" flipH="1">
                <a:off x="4839370" y="3367985"/>
                <a:ext cx="79328" cy="85002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183"/>
              <p:cNvSpPr/>
              <p:nvPr/>
            </p:nvSpPr>
            <p:spPr>
              <a:xfrm>
                <a:off x="4737287" y="3463858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30" name="Oval 184"/>
              <p:cNvSpPr/>
              <p:nvPr/>
            </p:nvSpPr>
            <p:spPr>
              <a:xfrm>
                <a:off x="4863276" y="3592237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31" name="Straight Arrow Connector 185"/>
              <p:cNvCxnSpPr>
                <a:stCxn id="60" idx="5"/>
                <a:endCxn id="61" idx="1"/>
              </p:cNvCxnSpPr>
              <p:nvPr/>
            </p:nvCxnSpPr>
            <p:spPr>
              <a:xfrm rot="16200000" flipH="1">
                <a:off x="4782845" y="3513926"/>
                <a:ext cx="83649" cy="9149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186"/>
              <p:cNvSpPr/>
              <p:nvPr/>
            </p:nvSpPr>
            <p:spPr>
              <a:xfrm>
                <a:off x="4661850" y="3652187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33" name="Oval 187"/>
              <p:cNvSpPr/>
              <p:nvPr/>
            </p:nvSpPr>
            <p:spPr>
              <a:xfrm>
                <a:off x="4809495" y="3743837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34" name="Straight Arrow Connector 188"/>
              <p:cNvCxnSpPr>
                <a:stCxn id="63" idx="5"/>
                <a:endCxn id="64" idx="1"/>
              </p:cNvCxnSpPr>
              <p:nvPr/>
            </p:nvCxnSpPr>
            <p:spPr>
              <a:xfrm rot="16200000" flipH="1">
                <a:off x="4736600" y="3673063"/>
                <a:ext cx="46920" cy="11315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Oval 189"/>
              <p:cNvSpPr/>
              <p:nvPr/>
            </p:nvSpPr>
            <p:spPr>
              <a:xfrm>
                <a:off x="4597240" y="3857803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36" name="Oval 190"/>
              <p:cNvSpPr/>
              <p:nvPr/>
            </p:nvSpPr>
            <p:spPr>
              <a:xfrm>
                <a:off x="4744885" y="3925685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37" name="Straight Arrow Connector 191"/>
              <p:cNvCxnSpPr>
                <a:stCxn id="66" idx="5"/>
                <a:endCxn id="67" idx="1"/>
              </p:cNvCxnSpPr>
              <p:nvPr/>
            </p:nvCxnSpPr>
            <p:spPr>
              <a:xfrm rot="16200000" flipH="1">
                <a:off x="4683873" y="3866794"/>
                <a:ext cx="23152" cy="11315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192"/>
              <p:cNvSpPr/>
              <p:nvPr/>
            </p:nvSpPr>
            <p:spPr>
              <a:xfrm flipV="1">
                <a:off x="4625822" y="4209387"/>
                <a:ext cx="43531" cy="6387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39" name="Oval 193"/>
              <p:cNvSpPr/>
              <p:nvPr/>
            </p:nvSpPr>
            <p:spPr>
              <a:xfrm flipV="1">
                <a:off x="4716305" y="4043693"/>
                <a:ext cx="43531" cy="6387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40" name="Straight Arrow Connector 194"/>
              <p:cNvCxnSpPr>
                <a:stCxn id="69" idx="5"/>
                <a:endCxn id="70" idx="0"/>
              </p:cNvCxnSpPr>
              <p:nvPr/>
            </p:nvCxnSpPr>
            <p:spPr>
              <a:xfrm rot="5400000" flipH="1" flipV="1">
                <a:off x="4644939" y="4125611"/>
                <a:ext cx="111171" cy="75093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195"/>
              <p:cNvSpPr/>
              <p:nvPr/>
            </p:nvSpPr>
            <p:spPr>
              <a:xfrm>
                <a:off x="4846654" y="4113110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42" name="Oval 196"/>
              <p:cNvSpPr/>
              <p:nvPr/>
            </p:nvSpPr>
            <p:spPr>
              <a:xfrm>
                <a:off x="4815837" y="3950860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43" name="Straight Arrow Connector 197"/>
              <p:cNvCxnSpPr>
                <a:stCxn id="72" idx="0"/>
                <a:endCxn id="73" idx="5"/>
              </p:cNvCxnSpPr>
              <p:nvPr/>
            </p:nvCxnSpPr>
            <p:spPr>
              <a:xfrm rot="16200000" flipV="1">
                <a:off x="4810128" y="4052195"/>
                <a:ext cx="108256" cy="13573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198"/>
              <p:cNvSpPr/>
              <p:nvPr/>
            </p:nvSpPr>
            <p:spPr>
              <a:xfrm>
                <a:off x="5028931" y="4031368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45" name="Oval 199"/>
              <p:cNvSpPr/>
              <p:nvPr/>
            </p:nvSpPr>
            <p:spPr>
              <a:xfrm>
                <a:off x="4948303" y="3895045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46" name="Straight Arrow Connector 200"/>
              <p:cNvCxnSpPr>
                <a:stCxn id="75" idx="1"/>
                <a:endCxn id="76" idx="5"/>
              </p:cNvCxnSpPr>
              <p:nvPr/>
            </p:nvCxnSpPr>
            <p:spPr>
              <a:xfrm rot="16200000" flipV="1">
                <a:off x="4967209" y="3971766"/>
                <a:ext cx="91593" cy="461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201"/>
              <p:cNvSpPr/>
              <p:nvPr/>
            </p:nvSpPr>
            <p:spPr>
              <a:xfrm>
                <a:off x="5178363" y="3957909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48" name="Oval 202"/>
              <p:cNvSpPr/>
              <p:nvPr/>
            </p:nvSpPr>
            <p:spPr>
              <a:xfrm>
                <a:off x="5078656" y="3832092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49" name="Straight Arrow Connector 203"/>
              <p:cNvCxnSpPr>
                <a:stCxn id="78" idx="1"/>
                <a:endCxn id="79" idx="5"/>
              </p:cNvCxnSpPr>
              <p:nvPr/>
            </p:nvCxnSpPr>
            <p:spPr>
              <a:xfrm rot="16200000" flipV="1">
                <a:off x="5112354" y="3894021"/>
                <a:ext cx="81087" cy="65218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204"/>
              <p:cNvSpPr/>
              <p:nvPr/>
            </p:nvSpPr>
            <p:spPr>
              <a:xfrm>
                <a:off x="5332487" y="3882649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51" name="Oval 205"/>
              <p:cNvSpPr/>
              <p:nvPr/>
            </p:nvSpPr>
            <p:spPr>
              <a:xfrm>
                <a:off x="5225872" y="3754969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52" name="Straight Arrow Connector 206"/>
              <p:cNvCxnSpPr>
                <a:stCxn id="81" idx="1"/>
                <a:endCxn id="82" idx="5"/>
              </p:cNvCxnSpPr>
              <p:nvPr/>
            </p:nvCxnSpPr>
            <p:spPr>
              <a:xfrm rot="16200000" flipV="1">
                <a:off x="5262092" y="3814375"/>
                <a:ext cx="82950" cy="72126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Oval 207"/>
              <p:cNvSpPr/>
              <p:nvPr/>
            </p:nvSpPr>
            <p:spPr>
              <a:xfrm>
                <a:off x="5142269" y="3336385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54" name="Oval 208"/>
              <p:cNvSpPr/>
              <p:nvPr/>
            </p:nvSpPr>
            <p:spPr>
              <a:xfrm>
                <a:off x="5073347" y="3492852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55" name="Straight Arrow Connector 209"/>
              <p:cNvCxnSpPr>
                <a:stCxn id="84" idx="3"/>
                <a:endCxn id="85" idx="7"/>
              </p:cNvCxnSpPr>
              <p:nvPr/>
            </p:nvCxnSpPr>
            <p:spPr>
              <a:xfrm rot="5400000">
                <a:off x="5076327" y="3429031"/>
                <a:ext cx="111736" cy="34432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210"/>
              <p:cNvSpPr/>
              <p:nvPr/>
            </p:nvSpPr>
            <p:spPr>
              <a:xfrm>
                <a:off x="5322381" y="3496627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57" name="Oval 211"/>
              <p:cNvSpPr/>
              <p:nvPr/>
            </p:nvSpPr>
            <p:spPr>
              <a:xfrm>
                <a:off x="5244796" y="3609882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58" name="Straight Arrow Connector 212"/>
              <p:cNvCxnSpPr>
                <a:stCxn id="87" idx="3"/>
              </p:cNvCxnSpPr>
              <p:nvPr/>
            </p:nvCxnSpPr>
            <p:spPr>
              <a:xfrm rot="5400000">
                <a:off x="5273713" y="3563336"/>
                <a:ext cx="68525" cy="43095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213"/>
              <p:cNvSpPr/>
              <p:nvPr/>
            </p:nvSpPr>
            <p:spPr>
              <a:xfrm>
                <a:off x="5528481" y="3695760"/>
                <a:ext cx="48775" cy="63258"/>
              </a:xfrm>
              <a:prstGeom prst="ellipse">
                <a:avLst/>
              </a:prstGeom>
              <a:solidFill>
                <a:schemeClr val="tx2">
                  <a:lumMod val="50000"/>
                </a:schemeClr>
              </a:solidFill>
              <a:ln w="12700">
                <a:solidFill>
                  <a:schemeClr val="tx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sp>
            <p:nvSpPr>
              <p:cNvPr id="60" name="Oval 214"/>
              <p:cNvSpPr/>
              <p:nvPr/>
            </p:nvSpPr>
            <p:spPr>
              <a:xfrm>
                <a:off x="5349110" y="3705308"/>
                <a:ext cx="48775" cy="63258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Coco Gothic Light" charset="0"/>
                  <a:ea typeface="Coco Gothic Light" charset="0"/>
                  <a:cs typeface="Coco Gothic Light" charset="0"/>
                </a:endParaRPr>
              </a:p>
            </p:txBody>
          </p:sp>
          <p:cxnSp>
            <p:nvCxnSpPr>
              <p:cNvPr id="61" name="Straight Arrow Connector 215"/>
              <p:cNvCxnSpPr>
                <a:stCxn id="90" idx="2"/>
                <a:endCxn id="91" idx="6"/>
              </p:cNvCxnSpPr>
              <p:nvPr/>
            </p:nvCxnSpPr>
            <p:spPr>
              <a:xfrm rot="10800000" flipV="1">
                <a:off x="5397884" y="3727389"/>
                <a:ext cx="130597" cy="954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15"/>
            <p:cNvSpPr txBox="1"/>
            <p:nvPr/>
          </p:nvSpPr>
          <p:spPr>
            <a:xfrm>
              <a:off x="4088294" y="4606636"/>
              <a:ext cx="1849128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Gamut     </a:t>
              </a:r>
            </a:p>
            <a:p>
              <a:pPr algn="ctr" defTabSz="685800"/>
              <a: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     Mapping (h)</a:t>
              </a:r>
              <a:b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</a:br>
              <a:endParaRPr lang="en-US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endParaRPr>
            </a:p>
          </p:txBody>
        </p:sp>
      </p:grpSp>
      <p:grpSp>
        <p:nvGrpSpPr>
          <p:cNvPr id="62" name="Group 142"/>
          <p:cNvGrpSpPr/>
          <p:nvPr/>
        </p:nvGrpSpPr>
        <p:grpSpPr>
          <a:xfrm>
            <a:off x="2395609" y="2024288"/>
            <a:ext cx="763440" cy="847542"/>
            <a:chOff x="1785669" y="2789693"/>
            <a:chExt cx="1017920" cy="1130056"/>
          </a:xfrm>
        </p:grpSpPr>
        <p:sp>
          <p:nvSpPr>
            <p:cNvPr id="63" name="TextBox 63"/>
            <p:cNvSpPr txBox="1"/>
            <p:nvPr/>
          </p:nvSpPr>
          <p:spPr>
            <a:xfrm>
              <a:off x="1897812" y="2789693"/>
              <a:ext cx="77628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dirty="0">
                  <a:solidFill>
                    <a:srgbClr val="3B3B3B"/>
                  </a:solidFill>
                  <a:latin typeface="Arial" pitchFamily="34" charset="0"/>
                  <a:ea typeface="맑은 고딕"/>
                  <a:cs typeface="Arial" pitchFamily="34" charset="0"/>
                </a:rPr>
                <a:t>RAW</a:t>
              </a:r>
            </a:p>
          </p:txBody>
        </p:sp>
        <p:cxnSp>
          <p:nvCxnSpPr>
            <p:cNvPr id="64" name="Straight Arrow Connector 224"/>
            <p:cNvCxnSpPr/>
            <p:nvPr/>
          </p:nvCxnSpPr>
          <p:spPr>
            <a:xfrm rot="16200000" flipV="1">
              <a:off x="1883505" y="3364718"/>
              <a:ext cx="651472" cy="17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225"/>
            <p:cNvCxnSpPr/>
            <p:nvPr/>
          </p:nvCxnSpPr>
          <p:spPr>
            <a:xfrm flipV="1">
              <a:off x="2214933" y="3678210"/>
              <a:ext cx="588656" cy="91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226"/>
            <p:cNvCxnSpPr/>
            <p:nvPr/>
          </p:nvCxnSpPr>
          <p:spPr>
            <a:xfrm rot="10800000" flipV="1">
              <a:off x="1785669" y="3682514"/>
              <a:ext cx="434499" cy="2372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7" name="Group 289"/>
            <p:cNvGrpSpPr/>
            <p:nvPr/>
          </p:nvGrpSpPr>
          <p:grpSpPr>
            <a:xfrm>
              <a:off x="1997989" y="3338546"/>
              <a:ext cx="558678" cy="579949"/>
              <a:chOff x="2067000" y="3214418"/>
              <a:chExt cx="558678" cy="579949"/>
            </a:xfrm>
            <a:solidFill>
              <a:schemeClr val="accent1">
                <a:lumMod val="50000"/>
                <a:alpha val="50196"/>
              </a:schemeClr>
            </a:solidFill>
          </p:grpSpPr>
          <p:sp>
            <p:nvSpPr>
              <p:cNvPr id="68" name="Oval 228"/>
              <p:cNvSpPr/>
              <p:nvPr/>
            </p:nvSpPr>
            <p:spPr>
              <a:xfrm rot="697060">
                <a:off x="2260205" y="3384734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69" name="Oval 229"/>
              <p:cNvSpPr/>
              <p:nvPr/>
            </p:nvSpPr>
            <p:spPr>
              <a:xfrm rot="697060">
                <a:off x="2162561" y="3352978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70" name="Oval 230"/>
              <p:cNvSpPr/>
              <p:nvPr/>
            </p:nvSpPr>
            <p:spPr>
              <a:xfrm rot="697060">
                <a:off x="2338543" y="3321965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71" name="Oval 231"/>
              <p:cNvSpPr/>
              <p:nvPr/>
            </p:nvSpPr>
            <p:spPr>
              <a:xfrm rot="697060">
                <a:off x="2357946" y="3463300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72" name="Oval 232"/>
              <p:cNvSpPr/>
              <p:nvPr/>
            </p:nvSpPr>
            <p:spPr>
              <a:xfrm rot="697060">
                <a:off x="2183765" y="3521005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73" name="Oval 233"/>
              <p:cNvSpPr/>
              <p:nvPr/>
            </p:nvSpPr>
            <p:spPr>
              <a:xfrm rot="697060">
                <a:off x="2136551" y="3420720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74" name="Oval 234"/>
              <p:cNvSpPr/>
              <p:nvPr/>
            </p:nvSpPr>
            <p:spPr>
              <a:xfrm rot="697060">
                <a:off x="2135091" y="3592831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75" name="Oval 235"/>
              <p:cNvSpPr/>
              <p:nvPr/>
            </p:nvSpPr>
            <p:spPr>
              <a:xfrm rot="697060">
                <a:off x="2277949" y="3557923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76" name="Oval 236"/>
              <p:cNvSpPr/>
              <p:nvPr/>
            </p:nvSpPr>
            <p:spPr>
              <a:xfrm rot="697060">
                <a:off x="2453675" y="3374893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77" name="Oval 237"/>
              <p:cNvSpPr/>
              <p:nvPr/>
            </p:nvSpPr>
            <p:spPr>
              <a:xfrm rot="697060">
                <a:off x="2067000" y="3511639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78" name="Oval 238"/>
              <p:cNvSpPr/>
              <p:nvPr/>
            </p:nvSpPr>
            <p:spPr>
              <a:xfrm rot="697060">
                <a:off x="2267276" y="3432978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79" name="Oval 239"/>
              <p:cNvSpPr/>
              <p:nvPr/>
            </p:nvSpPr>
            <p:spPr>
              <a:xfrm rot="697060">
                <a:off x="2163000" y="3610250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80" name="Oval 240"/>
              <p:cNvSpPr/>
              <p:nvPr/>
            </p:nvSpPr>
            <p:spPr>
              <a:xfrm rot="697060">
                <a:off x="2363005" y="3344571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81" name="Oval 241"/>
              <p:cNvSpPr/>
              <p:nvPr/>
            </p:nvSpPr>
            <p:spPr>
              <a:xfrm rot="697060">
                <a:off x="2377039" y="3417542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82" name="Oval 242"/>
              <p:cNvSpPr/>
              <p:nvPr/>
            </p:nvSpPr>
            <p:spPr>
              <a:xfrm rot="697060">
                <a:off x="2286609" y="3527553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83" name="Oval 243"/>
              <p:cNvSpPr/>
              <p:nvPr/>
            </p:nvSpPr>
            <p:spPr>
              <a:xfrm rot="697060">
                <a:off x="2285149" y="3699664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84" name="Oval 244"/>
              <p:cNvSpPr/>
              <p:nvPr/>
            </p:nvSpPr>
            <p:spPr>
              <a:xfrm rot="697060">
                <a:off x="2217058" y="3618472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85" name="Oval 245"/>
              <p:cNvSpPr/>
              <p:nvPr/>
            </p:nvSpPr>
            <p:spPr>
              <a:xfrm rot="697060">
                <a:off x="2291854" y="3549056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86" name="Oval 246"/>
              <p:cNvSpPr/>
              <p:nvPr/>
            </p:nvSpPr>
            <p:spPr>
              <a:xfrm rot="697060">
                <a:off x="2313057" y="3717083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87" name="Oval 247"/>
              <p:cNvSpPr/>
              <p:nvPr/>
            </p:nvSpPr>
            <p:spPr>
              <a:xfrm rot="697060">
                <a:off x="2195939" y="3497231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88" name="Oval 248"/>
              <p:cNvSpPr/>
              <p:nvPr/>
            </p:nvSpPr>
            <p:spPr>
              <a:xfrm rot="697060">
                <a:off x="2194479" y="3669342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89" name="Oval 249"/>
              <p:cNvSpPr/>
              <p:nvPr/>
            </p:nvSpPr>
            <p:spPr>
              <a:xfrm rot="697060">
                <a:off x="2126388" y="3588150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90" name="Oval 250"/>
              <p:cNvSpPr/>
              <p:nvPr/>
            </p:nvSpPr>
            <p:spPr>
              <a:xfrm rot="697060">
                <a:off x="2554480" y="3214418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91" name="Oval 251"/>
              <p:cNvSpPr/>
              <p:nvPr/>
            </p:nvSpPr>
            <p:spPr>
              <a:xfrm rot="697060">
                <a:off x="2464050" y="3324429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92" name="Oval 252"/>
              <p:cNvSpPr/>
              <p:nvPr/>
            </p:nvSpPr>
            <p:spPr>
              <a:xfrm rot="697060">
                <a:off x="2462590" y="3496540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93" name="Oval 253"/>
              <p:cNvSpPr/>
              <p:nvPr/>
            </p:nvSpPr>
            <p:spPr>
              <a:xfrm rot="697060">
                <a:off x="2469295" y="3345932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94" name="Oval 254"/>
              <p:cNvSpPr/>
              <p:nvPr/>
            </p:nvSpPr>
            <p:spPr>
              <a:xfrm rot="697060">
                <a:off x="2490499" y="3513959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  <p:sp>
            <p:nvSpPr>
              <p:cNvPr id="95" name="Oval 255"/>
              <p:cNvSpPr/>
              <p:nvPr/>
            </p:nvSpPr>
            <p:spPr>
              <a:xfrm rot="697060">
                <a:off x="2371920" y="3466218"/>
                <a:ext cx="71198" cy="772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350">
                  <a:solidFill>
                    <a:prstClr val="white"/>
                  </a:solidFill>
                  <a:latin typeface="Arial" pitchFamily="34" charset="0"/>
                  <a:ea typeface="맑은 고딕"/>
                  <a:cs typeface="Arial" pitchFamily="34" charset="0"/>
                </a:endParaRPr>
              </a:p>
            </p:txBody>
          </p:sp>
        </p:grpSp>
      </p:grpSp>
      <p:grpSp>
        <p:nvGrpSpPr>
          <p:cNvPr id="96" name="Group 141"/>
          <p:cNvGrpSpPr/>
          <p:nvPr/>
        </p:nvGrpSpPr>
        <p:grpSpPr>
          <a:xfrm>
            <a:off x="2386267" y="2213879"/>
            <a:ext cx="628828" cy="587635"/>
            <a:chOff x="1770127" y="3036771"/>
            <a:chExt cx="838437" cy="783513"/>
          </a:xfrm>
        </p:grpSpPr>
        <p:grpSp>
          <p:nvGrpSpPr>
            <p:cNvPr id="97" name="Group 140"/>
            <p:cNvGrpSpPr/>
            <p:nvPr/>
          </p:nvGrpSpPr>
          <p:grpSpPr>
            <a:xfrm>
              <a:off x="1974656" y="3220036"/>
              <a:ext cx="633908" cy="600248"/>
              <a:chOff x="1974656" y="3220036"/>
              <a:chExt cx="633908" cy="600248"/>
            </a:xfrm>
          </p:grpSpPr>
          <p:cxnSp>
            <p:nvCxnSpPr>
              <p:cNvPr id="99" name="Straight Arrow Connector 259"/>
              <p:cNvCxnSpPr/>
              <p:nvPr/>
            </p:nvCxnSpPr>
            <p:spPr>
              <a:xfrm rot="5400000" flipH="1" flipV="1">
                <a:off x="2002594" y="3428492"/>
                <a:ext cx="421740" cy="4827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260"/>
              <p:cNvCxnSpPr/>
              <p:nvPr/>
            </p:nvCxnSpPr>
            <p:spPr>
              <a:xfrm>
                <a:off x="2228814" y="3681980"/>
                <a:ext cx="379750" cy="9279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261"/>
              <p:cNvCxnSpPr/>
              <p:nvPr/>
            </p:nvCxnSpPr>
            <p:spPr>
              <a:xfrm rot="10800000" flipV="1">
                <a:off x="1974656" y="3694131"/>
                <a:ext cx="215827" cy="126153"/>
              </a:xfrm>
              <a:prstGeom prst="straightConnector1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Rectangle 258"/>
            <p:cNvSpPr/>
            <p:nvPr/>
          </p:nvSpPr>
          <p:spPr>
            <a:xfrm>
              <a:off x="1770127" y="3036771"/>
              <a:ext cx="534762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sz="1350" dirty="0" err="1">
                  <a:solidFill>
                    <a:srgbClr val="3B3B3B"/>
                  </a:solidFill>
                  <a:latin typeface="Arial" pitchFamily="34" charset="0"/>
                  <a:ea typeface="맑은 고딕"/>
                  <a:cs typeface="Arial" pitchFamily="34" charset="0"/>
                </a:rPr>
                <a:t>T</a:t>
              </a:r>
              <a:r>
                <a:rPr lang="en-US" baseline="-25000" dirty="0" err="1">
                  <a:solidFill>
                    <a:srgbClr val="3B3B3B"/>
                  </a:solidFill>
                  <a:latin typeface="Arial" pitchFamily="34" charset="0"/>
                  <a:ea typeface="맑은 고딕"/>
                  <a:cs typeface="Arial" pitchFamily="34" charset="0"/>
                </a:rPr>
                <a:t>w</a:t>
              </a:r>
              <a:endParaRPr lang="en-US" sz="135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endParaRPr>
            </a:p>
          </p:txBody>
        </p:sp>
      </p:grpSp>
      <p:grpSp>
        <p:nvGrpSpPr>
          <p:cNvPr id="102" name="Group 145"/>
          <p:cNvGrpSpPr/>
          <p:nvPr/>
        </p:nvGrpSpPr>
        <p:grpSpPr>
          <a:xfrm>
            <a:off x="3217276" y="2028607"/>
            <a:ext cx="825290" cy="891887"/>
            <a:chOff x="2881224" y="2795451"/>
            <a:chExt cx="1100386" cy="1189183"/>
          </a:xfrm>
        </p:grpSpPr>
        <p:sp>
          <p:nvSpPr>
            <p:cNvPr id="103" name="TextBox 103"/>
            <p:cNvSpPr txBox="1"/>
            <p:nvPr/>
          </p:nvSpPr>
          <p:spPr>
            <a:xfrm>
              <a:off x="3119835" y="2795451"/>
              <a:ext cx="861775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US" sz="1350" dirty="0" err="1">
                  <a:solidFill>
                    <a:srgbClr val="3B3B3B"/>
                  </a:solidFill>
                  <a:latin typeface="Arial" pitchFamily="34" charset="0"/>
                  <a:ea typeface="맑은 고딕"/>
                  <a:cs typeface="Arial" pitchFamily="34" charset="0"/>
                </a:rPr>
                <a:t>sRGB</a:t>
              </a:r>
              <a:endParaRPr lang="en-US" sz="135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endParaRPr>
            </a:p>
          </p:txBody>
        </p:sp>
        <p:grpSp>
          <p:nvGrpSpPr>
            <p:cNvPr id="104" name="Group 144"/>
            <p:cNvGrpSpPr/>
            <p:nvPr/>
          </p:nvGrpSpPr>
          <p:grpSpPr>
            <a:xfrm>
              <a:off x="2881224" y="3152001"/>
              <a:ext cx="931652" cy="832633"/>
              <a:chOff x="2881224" y="3152001"/>
              <a:chExt cx="931652" cy="832633"/>
            </a:xfrm>
          </p:grpSpPr>
          <p:cxnSp>
            <p:nvCxnSpPr>
              <p:cNvPr id="105" name="Straight Arrow Connector 265"/>
              <p:cNvCxnSpPr/>
              <p:nvPr/>
            </p:nvCxnSpPr>
            <p:spPr>
              <a:xfrm rot="5400000" flipH="1" flipV="1">
                <a:off x="3127577" y="3344354"/>
                <a:ext cx="515345" cy="13063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266"/>
              <p:cNvCxnSpPr/>
              <p:nvPr/>
            </p:nvCxnSpPr>
            <p:spPr>
              <a:xfrm>
                <a:off x="3307944" y="3676666"/>
                <a:ext cx="504932" cy="14819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267"/>
              <p:cNvCxnSpPr/>
              <p:nvPr/>
            </p:nvCxnSpPr>
            <p:spPr>
              <a:xfrm rot="10800000" flipV="1">
                <a:off x="2881224" y="3671837"/>
                <a:ext cx="440581" cy="1702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290"/>
              <p:cNvGrpSpPr/>
              <p:nvPr/>
            </p:nvGrpSpPr>
            <p:grpSpPr>
              <a:xfrm rot="1236189">
                <a:off x="3056162" y="3404685"/>
                <a:ext cx="558678" cy="579949"/>
                <a:chOff x="2067000" y="3214418"/>
                <a:chExt cx="558678" cy="579949"/>
              </a:xfrm>
              <a:solidFill>
                <a:schemeClr val="accent2">
                  <a:lumMod val="75000"/>
                  <a:alpha val="50196"/>
                </a:schemeClr>
              </a:solidFill>
            </p:grpSpPr>
            <p:sp>
              <p:nvSpPr>
                <p:cNvPr id="109" name="Oval 269"/>
                <p:cNvSpPr/>
                <p:nvPr/>
              </p:nvSpPr>
              <p:spPr>
                <a:xfrm rot="697060">
                  <a:off x="2260205" y="3384734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10" name="Oval 270"/>
                <p:cNvSpPr/>
                <p:nvPr/>
              </p:nvSpPr>
              <p:spPr>
                <a:xfrm rot="697060">
                  <a:off x="2162561" y="3352978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11" name="Oval 271"/>
                <p:cNvSpPr/>
                <p:nvPr/>
              </p:nvSpPr>
              <p:spPr>
                <a:xfrm rot="697060">
                  <a:off x="2338543" y="3321965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12" name="Oval 272"/>
                <p:cNvSpPr/>
                <p:nvPr/>
              </p:nvSpPr>
              <p:spPr>
                <a:xfrm rot="697060">
                  <a:off x="2357946" y="3463300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13" name="Oval 273"/>
                <p:cNvSpPr/>
                <p:nvPr/>
              </p:nvSpPr>
              <p:spPr>
                <a:xfrm rot="697060">
                  <a:off x="2183765" y="3521005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14" name="Oval 274"/>
                <p:cNvSpPr/>
                <p:nvPr/>
              </p:nvSpPr>
              <p:spPr>
                <a:xfrm rot="697060">
                  <a:off x="2136551" y="3420720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15" name="Oval 275"/>
                <p:cNvSpPr/>
                <p:nvPr/>
              </p:nvSpPr>
              <p:spPr>
                <a:xfrm rot="697060">
                  <a:off x="2135091" y="3592831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16" name="Oval 276"/>
                <p:cNvSpPr/>
                <p:nvPr/>
              </p:nvSpPr>
              <p:spPr>
                <a:xfrm rot="697060">
                  <a:off x="2277949" y="3557923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17" name="Oval 277"/>
                <p:cNvSpPr/>
                <p:nvPr/>
              </p:nvSpPr>
              <p:spPr>
                <a:xfrm rot="697060">
                  <a:off x="2453675" y="3374893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18" name="Oval 278"/>
                <p:cNvSpPr/>
                <p:nvPr/>
              </p:nvSpPr>
              <p:spPr>
                <a:xfrm rot="697060">
                  <a:off x="2067000" y="3511639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19" name="Oval 279"/>
                <p:cNvSpPr/>
                <p:nvPr/>
              </p:nvSpPr>
              <p:spPr>
                <a:xfrm rot="697060">
                  <a:off x="2267276" y="3432978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20" name="Oval 280"/>
                <p:cNvSpPr/>
                <p:nvPr/>
              </p:nvSpPr>
              <p:spPr>
                <a:xfrm rot="697060">
                  <a:off x="2163000" y="3610250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21" name="Oval 281"/>
                <p:cNvSpPr/>
                <p:nvPr/>
              </p:nvSpPr>
              <p:spPr>
                <a:xfrm rot="697060">
                  <a:off x="2363005" y="3344571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22" name="Oval 282"/>
                <p:cNvSpPr/>
                <p:nvPr/>
              </p:nvSpPr>
              <p:spPr>
                <a:xfrm rot="697060">
                  <a:off x="2377039" y="3417542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23" name="Oval 283"/>
                <p:cNvSpPr/>
                <p:nvPr/>
              </p:nvSpPr>
              <p:spPr>
                <a:xfrm rot="697060">
                  <a:off x="2286609" y="3527553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24" name="Oval 284"/>
                <p:cNvSpPr/>
                <p:nvPr/>
              </p:nvSpPr>
              <p:spPr>
                <a:xfrm rot="697060">
                  <a:off x="2285149" y="3699664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25" name="Oval 285"/>
                <p:cNvSpPr/>
                <p:nvPr/>
              </p:nvSpPr>
              <p:spPr>
                <a:xfrm rot="697060">
                  <a:off x="2217058" y="3618472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26" name="Oval 286"/>
                <p:cNvSpPr/>
                <p:nvPr/>
              </p:nvSpPr>
              <p:spPr>
                <a:xfrm rot="697060">
                  <a:off x="2291854" y="3549056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27" name="Oval 287"/>
                <p:cNvSpPr/>
                <p:nvPr/>
              </p:nvSpPr>
              <p:spPr>
                <a:xfrm rot="697060">
                  <a:off x="2313057" y="3717083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28" name="Oval 288"/>
                <p:cNvSpPr/>
                <p:nvPr/>
              </p:nvSpPr>
              <p:spPr>
                <a:xfrm rot="697060">
                  <a:off x="2195939" y="3497231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29" name="Oval 289"/>
                <p:cNvSpPr/>
                <p:nvPr/>
              </p:nvSpPr>
              <p:spPr>
                <a:xfrm rot="697060">
                  <a:off x="2194479" y="3669342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30" name="Oval 290"/>
                <p:cNvSpPr/>
                <p:nvPr/>
              </p:nvSpPr>
              <p:spPr>
                <a:xfrm rot="697060">
                  <a:off x="2126388" y="3588150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31" name="Oval 291"/>
                <p:cNvSpPr/>
                <p:nvPr/>
              </p:nvSpPr>
              <p:spPr>
                <a:xfrm rot="697060">
                  <a:off x="2554480" y="3214418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32" name="Oval 292"/>
                <p:cNvSpPr/>
                <p:nvPr/>
              </p:nvSpPr>
              <p:spPr>
                <a:xfrm rot="697060">
                  <a:off x="2464050" y="3324429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33" name="Oval 293"/>
                <p:cNvSpPr/>
                <p:nvPr/>
              </p:nvSpPr>
              <p:spPr>
                <a:xfrm rot="697060">
                  <a:off x="2462590" y="3496540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34" name="Oval 294"/>
                <p:cNvSpPr/>
                <p:nvPr/>
              </p:nvSpPr>
              <p:spPr>
                <a:xfrm rot="697060">
                  <a:off x="2469295" y="3345932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35" name="Oval 295"/>
                <p:cNvSpPr/>
                <p:nvPr/>
              </p:nvSpPr>
              <p:spPr>
                <a:xfrm rot="697060">
                  <a:off x="2490499" y="3513959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  <p:sp>
              <p:nvSpPr>
                <p:cNvPr id="136" name="Oval 296"/>
                <p:cNvSpPr/>
                <p:nvPr/>
              </p:nvSpPr>
              <p:spPr>
                <a:xfrm rot="697060">
                  <a:off x="2371920" y="3466218"/>
                  <a:ext cx="71198" cy="7728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350">
                    <a:solidFill>
                      <a:prstClr val="white"/>
                    </a:solidFill>
                    <a:latin typeface="Arial" pitchFamily="34" charset="0"/>
                    <a:ea typeface="맑은 고딕"/>
                    <a:cs typeface="Arial" pitchFamily="34" charset="0"/>
                  </a:endParaRPr>
                </a:p>
              </p:txBody>
            </p:sp>
          </p:grpSp>
        </p:grpSp>
      </p:grpSp>
      <p:grpSp>
        <p:nvGrpSpPr>
          <p:cNvPr id="137" name="Group 143"/>
          <p:cNvGrpSpPr/>
          <p:nvPr/>
        </p:nvGrpSpPr>
        <p:grpSpPr>
          <a:xfrm>
            <a:off x="2952011" y="2865358"/>
            <a:ext cx="708840" cy="383236"/>
            <a:chOff x="2527539" y="3911125"/>
            <a:chExt cx="945121" cy="510981"/>
          </a:xfrm>
        </p:grpSpPr>
        <p:sp>
          <p:nvSpPr>
            <p:cNvPr id="138" name="Curved Up Arrow 298"/>
            <p:cNvSpPr/>
            <p:nvPr/>
          </p:nvSpPr>
          <p:spPr>
            <a:xfrm>
              <a:off x="2527539" y="3911125"/>
              <a:ext cx="629729" cy="198407"/>
            </a:xfrm>
            <a:prstGeom prst="curved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endParaRPr>
            </a:p>
          </p:txBody>
        </p:sp>
        <p:sp>
          <p:nvSpPr>
            <p:cNvPr id="139" name="Rectangle 299"/>
            <p:cNvSpPr/>
            <p:nvPr/>
          </p:nvSpPr>
          <p:spPr>
            <a:xfrm>
              <a:off x="2982782" y="3929664"/>
              <a:ext cx="489878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sz="1350" dirty="0">
                  <a:solidFill>
                    <a:srgbClr val="3B3B3B"/>
                  </a:solidFill>
                  <a:latin typeface="Arial" pitchFamily="34" charset="0"/>
                  <a:ea typeface="맑은 고딕"/>
                  <a:cs typeface="Arial" pitchFamily="34" charset="0"/>
                </a:rPr>
                <a:t>T</a:t>
              </a:r>
              <a:r>
                <a:rPr lang="en-US" baseline="-25000" dirty="0">
                  <a:solidFill>
                    <a:srgbClr val="3B3B3B"/>
                  </a:solidFill>
                  <a:latin typeface="Arial" pitchFamily="34" charset="0"/>
                  <a:ea typeface="맑은 고딕"/>
                  <a:cs typeface="Arial" pitchFamily="34" charset="0"/>
                </a:rPr>
                <a:t>s</a:t>
              </a:r>
              <a:endParaRPr lang="en-US" sz="135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endParaRPr>
            </a:p>
          </p:txBody>
        </p:sp>
      </p:grpSp>
      <p:grpSp>
        <p:nvGrpSpPr>
          <p:cNvPr id="140" name="Group 146"/>
          <p:cNvGrpSpPr/>
          <p:nvPr/>
        </p:nvGrpSpPr>
        <p:grpSpPr>
          <a:xfrm>
            <a:off x="2309818" y="3386317"/>
            <a:ext cx="1787546" cy="507831"/>
            <a:chOff x="1671281" y="4434625"/>
            <a:chExt cx="2383395" cy="677108"/>
          </a:xfrm>
        </p:grpSpPr>
        <p:sp>
          <p:nvSpPr>
            <p:cNvPr id="141" name="TextBox 141"/>
            <p:cNvSpPr txBox="1"/>
            <p:nvPr/>
          </p:nvSpPr>
          <p:spPr>
            <a:xfrm>
              <a:off x="1671281" y="4434625"/>
              <a:ext cx="228735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/>
              </a:r>
              <a:b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</a:br>
              <a: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  RAW to </a:t>
              </a:r>
              <a:r>
                <a:rPr lang="en-US" sz="1350" dirty="0" err="1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sRGB</a:t>
              </a:r>
              <a: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 (T</a:t>
              </a:r>
              <a:r>
                <a:rPr lang="en-US" baseline="-2500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s</a:t>
              </a:r>
              <a: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)</a:t>
              </a:r>
            </a:p>
          </p:txBody>
        </p:sp>
        <p:sp>
          <p:nvSpPr>
            <p:cNvPr id="142" name="Rectangle 302"/>
            <p:cNvSpPr/>
            <p:nvPr/>
          </p:nvSpPr>
          <p:spPr>
            <a:xfrm>
              <a:off x="1814318" y="4437809"/>
              <a:ext cx="224035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/>
              <a: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White Balance (</a:t>
              </a:r>
              <a:r>
                <a:rPr lang="en-US" sz="1350" dirty="0" err="1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T</a:t>
              </a:r>
              <a:r>
                <a:rPr lang="en-US" baseline="-25000" dirty="0" err="1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w</a:t>
              </a:r>
              <a:r>
                <a:rPr lang="en-US" sz="1350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)</a:t>
              </a:r>
            </a:p>
          </p:txBody>
        </p:sp>
      </p:grpSp>
      <p:sp>
        <p:nvSpPr>
          <p:cNvPr id="143" name="Right Arrow 303"/>
          <p:cNvSpPr/>
          <p:nvPr/>
        </p:nvSpPr>
        <p:spPr>
          <a:xfrm>
            <a:off x="7110811" y="2467776"/>
            <a:ext cx="274108" cy="25226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grpSp>
        <p:nvGrpSpPr>
          <p:cNvPr id="144" name="Group 151"/>
          <p:cNvGrpSpPr/>
          <p:nvPr/>
        </p:nvGrpSpPr>
        <p:grpSpPr>
          <a:xfrm>
            <a:off x="7521556" y="1778182"/>
            <a:ext cx="1017078" cy="2239437"/>
            <a:chOff x="7716496" y="2420888"/>
            <a:chExt cx="1356104" cy="2985916"/>
          </a:xfrm>
        </p:grpSpPr>
        <p:pic>
          <p:nvPicPr>
            <p:cNvPr id="145" name="Picture 305" descr="5K5J9977_TU_LA-10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6496" y="2420888"/>
              <a:ext cx="1320000" cy="1980000"/>
            </a:xfrm>
            <a:prstGeom prst="rect">
              <a:avLst/>
            </a:prstGeom>
          </p:spPr>
        </p:pic>
        <p:sp>
          <p:nvSpPr>
            <p:cNvPr id="146" name="TextBox 146"/>
            <p:cNvSpPr txBox="1"/>
            <p:nvPr/>
          </p:nvSpPr>
          <p:spPr>
            <a:xfrm>
              <a:off x="7817555" y="4545029"/>
              <a:ext cx="1255045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dirty="0" err="1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sRGB</a:t>
              </a:r>
              <a:endParaRPr lang="en-US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endParaRPr>
            </a:p>
            <a:p>
              <a:pPr algn="ctr" defTabSz="685800"/>
              <a:r>
                <a:rPr lang="en-US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(JPEG)</a:t>
              </a:r>
            </a:p>
          </p:txBody>
        </p:sp>
      </p:grpSp>
      <p:grpSp>
        <p:nvGrpSpPr>
          <p:cNvPr id="147" name="Group 137"/>
          <p:cNvGrpSpPr/>
          <p:nvPr/>
        </p:nvGrpSpPr>
        <p:grpSpPr>
          <a:xfrm>
            <a:off x="642590" y="1773849"/>
            <a:ext cx="1049493" cy="2261533"/>
            <a:chOff x="100188" y="2421108"/>
            <a:chExt cx="1399324" cy="3015377"/>
          </a:xfrm>
        </p:grpSpPr>
        <p:pic>
          <p:nvPicPr>
            <p:cNvPr id="148" name="Picture 308" descr="5K5J9977_TU_LA_L_CTu2CCl_fRaw.png"/>
            <p:cNvPicPr>
              <a:picLocks noChangeAspect="1"/>
            </p:cNvPicPr>
            <p:nvPr/>
          </p:nvPicPr>
          <p:blipFill>
            <a:blip r:embed="rId4" cstate="print">
              <a:lum bright="70000" contrast="80000"/>
            </a:blip>
            <a:stretch>
              <a:fillRect/>
            </a:stretch>
          </p:blipFill>
          <p:spPr>
            <a:xfrm>
              <a:off x="179512" y="2421108"/>
              <a:ext cx="1320000" cy="1980000"/>
            </a:xfrm>
            <a:prstGeom prst="rect">
              <a:avLst/>
            </a:prstGeom>
          </p:spPr>
        </p:pic>
        <p:sp>
          <p:nvSpPr>
            <p:cNvPr id="149" name="TextBox 149"/>
            <p:cNvSpPr txBox="1"/>
            <p:nvPr/>
          </p:nvSpPr>
          <p:spPr>
            <a:xfrm>
              <a:off x="100188" y="4574710"/>
              <a:ext cx="1340537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/>
              <a:r>
                <a:rPr lang="en-US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Camera</a:t>
              </a:r>
              <a:br>
                <a:rPr lang="en-US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</a:br>
              <a:r>
                <a:rPr lang="en-US" dirty="0">
                  <a:solidFill>
                    <a:srgbClr val="3B3B3B"/>
                  </a:solidFill>
                  <a:latin typeface="Coco Gothic Light" charset="0"/>
                  <a:ea typeface="Coco Gothic Light" charset="0"/>
                  <a:cs typeface="Coco Gothic Light" charset="0"/>
                </a:rPr>
                <a:t>(RAW)</a:t>
              </a:r>
            </a:p>
          </p:txBody>
        </p:sp>
      </p:grpSp>
      <p:sp>
        <p:nvSpPr>
          <p:cNvPr id="150" name="Right Arrow 310"/>
          <p:cNvSpPr/>
          <p:nvPr/>
        </p:nvSpPr>
        <p:spPr>
          <a:xfrm>
            <a:off x="1858334" y="2495980"/>
            <a:ext cx="274108" cy="25226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2132441" y="5696804"/>
            <a:ext cx="73452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ko-KR" sz="1050" dirty="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S. J. Kim et al., “A New In-Camera Imaging Model for Color Computer Vision and its Application”, TPAMI </a:t>
            </a:r>
            <a:r>
              <a:rPr lang="en-US" altLang="ko-KR" sz="1050" dirty="0">
                <a:solidFill>
                  <a:srgbClr val="444444"/>
                </a:solidFill>
                <a:latin typeface="Gill Sans Light" charset="0"/>
                <a:ea typeface="Gill Sans Light" charset="0"/>
                <a:cs typeface="Gill Sans Light" charset="0"/>
              </a:rPr>
              <a:t>2012</a:t>
            </a:r>
            <a:endParaRPr lang="ko-KR" altLang="en-US" sz="1050" dirty="0">
              <a:solidFill>
                <a:srgbClr val="3B3B3B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52" name="Right Arrow 303"/>
          <p:cNvSpPr/>
          <p:nvPr/>
        </p:nvSpPr>
        <p:spPr>
          <a:xfrm>
            <a:off x="5772226" y="2519426"/>
            <a:ext cx="274108" cy="25226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2395609" y="1893789"/>
            <a:ext cx="4567202" cy="1361869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kumimoji="1" lang="en-US" altLang="ko-KR" sz="21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Varying according to the scene</a:t>
            </a:r>
          </a:p>
        </p:txBody>
      </p:sp>
      <p:sp>
        <p:nvSpPr>
          <p:cNvPr id="154" name="텍스트 상자 153"/>
          <p:cNvSpPr txBox="1"/>
          <p:nvPr/>
        </p:nvSpPr>
        <p:spPr>
          <a:xfrm>
            <a:off x="655253" y="4441554"/>
            <a:ext cx="584621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In this paper,</a:t>
            </a:r>
          </a:p>
          <a:p>
            <a:pPr marL="257175" indent="-257175" defTabSz="685800"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We present a DNN that can model the camera imaging process</a:t>
            </a:r>
          </a:p>
          <a:p>
            <a:pPr marL="257175" indent="-257175" defTabSz="685800"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It is the first work that approaches the auto-mode cameras</a:t>
            </a:r>
          </a:p>
          <a:p>
            <a:pPr marL="257175" indent="-257175" defTabSz="685800"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We apply our work to image </a:t>
            </a:r>
            <a:r>
              <a:rPr kumimoji="1" lang="en-US" altLang="ko-KR" sz="1500" dirty="0" err="1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deblurring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84927" y="1281801"/>
            <a:ext cx="2957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Lack of training data</a:t>
            </a:r>
            <a:endParaRPr kumimoji="0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408377" y="6540072"/>
            <a:ext cx="6951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A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Krizhevsky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 et al 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"Imagenet classification with deep convolutional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neural networks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." </a:t>
            </a:r>
            <a:r>
              <a:rPr kumimoji="0" lang="en-US" altLang="ko-KR" sz="12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NIPS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2012.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Training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4927" y="3724072"/>
            <a:ext cx="515153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Data augmentation: </a:t>
            </a:r>
            <a:b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</a:b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	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Rotation, Translation, Scale, and Flip</a:t>
            </a:r>
            <a:b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</a:b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	No color related transform</a:t>
            </a:r>
            <a:endParaRPr kumimoji="0" lang="en-US" altLang="ko-KR" sz="20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927" y="5056718"/>
            <a:ext cx="4905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Transfer learning: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/>
            </a:r>
            <a:b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</a:b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	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Weights pre-trained on </a:t>
            </a:r>
            <a:r>
              <a:rPr kumimoji="0" lang="en-US" altLang="ko-KR" sz="2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ImageNet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041769" y="1899446"/>
          <a:ext cx="7069015" cy="14833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629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394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Dataset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Samples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Gehler-Shi</a:t>
                      </a:r>
                      <a:r>
                        <a:rPr lang="en-US" altLang="ko-KR" sz="16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set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568 RAW</a:t>
                      </a:r>
                      <a:r>
                        <a:rPr lang="en-US" altLang="ko-KR" sz="16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images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SFU </a:t>
                      </a:r>
                      <a:r>
                        <a:rPr lang="en-US" altLang="ko-KR" sz="1600" dirty="0" err="1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Grayball</a:t>
                      </a:r>
                      <a:r>
                        <a:rPr lang="en-US" altLang="ko-KR" sz="16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set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 video</a:t>
                      </a:r>
                      <a:r>
                        <a:rPr lang="en-US" altLang="ko-KR" sz="16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clips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NUS 8-camera set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1600 RAW images (</a:t>
                      </a:r>
                      <a:r>
                        <a:rPr lang="en-US" altLang="ko-KR" sz="160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200</a:t>
                      </a:r>
                      <a:r>
                        <a:rPr lang="en-US" altLang="ko-KR" sz="1600" baseline="0" dirty="0" smtClean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scenes x 8 cameras)</a:t>
                      </a:r>
                      <a:endParaRPr lang="ko-KR" alt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7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Dataset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6" y="2509086"/>
            <a:ext cx="3259310" cy="21561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624" y="2509085"/>
            <a:ext cx="3910055" cy="216267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87279" y="3040981"/>
            <a:ext cx="902369" cy="14167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R" altLang="en-US" sz="1350">
              <a:solidFill>
                <a:prstClr val="white"/>
              </a:solidFill>
              <a:latin typeface="Segoe UI Semilight"/>
              <a:ea typeface="맑은 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941971" y="3353803"/>
            <a:ext cx="3134226" cy="4000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R" altLang="en-US" sz="1350">
              <a:solidFill>
                <a:prstClr val="white"/>
              </a:solidFill>
              <a:latin typeface="Segoe UI Semilight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225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Dataset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3" y="1972605"/>
            <a:ext cx="2419693" cy="18343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64" y="1972605"/>
            <a:ext cx="2432642" cy="18343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726" y="1961334"/>
            <a:ext cx="2429996" cy="1845635"/>
          </a:xfrm>
          <a:prstGeom prst="rect">
            <a:avLst/>
          </a:prstGeom>
        </p:spPr>
      </p:pic>
      <p:sp>
        <p:nvSpPr>
          <p:cNvPr id="6" name="텍스트 상자 10"/>
          <p:cNvSpPr txBox="1"/>
          <p:nvPr/>
        </p:nvSpPr>
        <p:spPr>
          <a:xfrm>
            <a:off x="1120804" y="3900556"/>
            <a:ext cx="174599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Canon </a:t>
            </a:r>
            <a:r>
              <a:rPr kumimoji="1" lang="en-US" altLang="ko-KR" sz="150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5</a:t>
            </a: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D Mark III</a:t>
            </a:r>
          </a:p>
          <a:p>
            <a:pPr algn="ctr" defTabSz="685800"/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(</a:t>
            </a:r>
            <a:r>
              <a:rPr kumimoji="1" lang="en-US" altLang="ko-KR" sz="150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645</a:t>
            </a: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 photos)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7" name="텍스트 상자 100"/>
          <p:cNvSpPr txBox="1"/>
          <p:nvPr/>
        </p:nvSpPr>
        <p:spPr>
          <a:xfrm>
            <a:off x="3946339" y="3900556"/>
            <a:ext cx="12666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Nikon D</a:t>
            </a:r>
            <a:r>
              <a:rPr kumimoji="1" lang="en-US" altLang="ko-KR" sz="150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600</a:t>
            </a:r>
          </a:p>
          <a:p>
            <a:pPr algn="ctr" defTabSz="685800"/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(</a:t>
            </a:r>
            <a:r>
              <a:rPr kumimoji="1" lang="en-US" altLang="ko-KR" sz="150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710</a:t>
            </a: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 photos)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8" name="텍스트 상자 101"/>
          <p:cNvSpPr txBox="1"/>
          <p:nvPr/>
        </p:nvSpPr>
        <p:spPr>
          <a:xfrm>
            <a:off x="6200746" y="3900556"/>
            <a:ext cx="19399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Samsung Galaxy S</a:t>
            </a:r>
            <a:r>
              <a:rPr kumimoji="1" lang="en-US" altLang="ko-KR" sz="150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7</a:t>
            </a:r>
          </a:p>
          <a:p>
            <a:pPr algn="ctr" defTabSz="685800"/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(</a:t>
            </a:r>
            <a:r>
              <a:rPr kumimoji="1" lang="en-US" altLang="ko-KR" sz="150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290</a:t>
            </a: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 photos)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10" name="텍스트 상자 102"/>
          <p:cNvSpPr txBox="1"/>
          <p:nvPr/>
        </p:nvSpPr>
        <p:spPr>
          <a:xfrm>
            <a:off x="783953" y="4618955"/>
            <a:ext cx="61609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600" indent="-48600" defTabSz="6858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We captured many RAW-JPG pairs of photos.</a:t>
            </a:r>
          </a:p>
          <a:p>
            <a:pPr marL="48600" indent="-48600" defTabSz="68580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All images are white-balanced by using scale factors in the EXIF.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6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How to model the scene dependency?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2112044"/>
            <a:ext cx="6019800" cy="30670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810846" y="5678757"/>
            <a:ext cx="73452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ko-KR" sz="1050" dirty="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Long et al., “Fully Convolutional Networks for Semantic Segmentation”, CVPR </a:t>
            </a:r>
            <a:r>
              <a:rPr lang="en-US" altLang="ko-KR" sz="1050" dirty="0">
                <a:solidFill>
                  <a:srgbClr val="444444"/>
                </a:solidFill>
                <a:latin typeface="Gill Sans Light" charset="0"/>
                <a:ea typeface="Gill Sans Light" charset="0"/>
                <a:cs typeface="Gill Sans Light" charset="0"/>
              </a:rPr>
              <a:t>2015</a:t>
            </a:r>
            <a:endParaRPr lang="ko-KR" altLang="en-US" sz="1050" dirty="0">
              <a:solidFill>
                <a:srgbClr val="3B3B3B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44679" y="4389043"/>
            <a:ext cx="3862137" cy="7900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kumimoji="1" lang="en-US" altLang="ko-KR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Fully Convolutional Networks?</a:t>
            </a:r>
            <a:endParaRPr kumimoji="1" lang="ko-KR" altLang="en-US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75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Limitation of CNN based Models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We have a limited amount of data</a:t>
            </a:r>
            <a:b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: hundreds of images</a:t>
            </a:r>
            <a:b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: not enough to train deep networks</a:t>
            </a:r>
          </a:p>
          <a:p>
            <a:endParaRPr kumimoji="1" lang="en-US" altLang="ko-KR" sz="1800" dirty="0">
              <a:latin typeface="Coco Gothic Light" charset="0"/>
              <a:ea typeface="Coco Gothic Light" charset="0"/>
              <a:cs typeface="Coco Gothic Light" charset="0"/>
            </a:endParaRPr>
          </a:p>
          <a:p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HCN needs a large memory footprint</a:t>
            </a:r>
            <a:b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: # of channels = </a:t>
            </a:r>
            <a:r>
              <a:rPr kumimoji="1" lang="en-US" altLang="ko-KR" sz="1800" dirty="0">
                <a:latin typeface="Gill Sans Light" charset="0"/>
                <a:ea typeface="Gill Sans Light" charset="0"/>
                <a:cs typeface="Gill Sans Light" charset="0"/>
              </a:rPr>
              <a:t>512*3+ 512*3+256*3</a:t>
            </a:r>
            <a:r>
              <a:rPr kumimoji="1" lang="mr-IN" altLang="ko-KR" sz="1800" dirty="0">
                <a:latin typeface="Gill Sans Light" charset="0"/>
                <a:ea typeface="Gill Sans Light" charset="0"/>
                <a:cs typeface="Gill Sans Light" charset="0"/>
              </a:rPr>
              <a:t>…</a:t>
            </a:r>
            <a:endParaRPr kumimoji="1" lang="en-US" altLang="ko-KR" sz="1800" dirty="0">
              <a:latin typeface="Gill Sans Light" charset="0"/>
              <a:ea typeface="Gill Sans Light" charset="0"/>
              <a:cs typeface="Gill Sans Light" charset="0"/>
            </a:endParaRPr>
          </a:p>
          <a:p>
            <a:endParaRPr kumimoji="1" lang="en-US" altLang="ko-KR" sz="1800" dirty="0">
              <a:latin typeface="Coco Gothic Light" charset="0"/>
              <a:ea typeface="Coco Gothic Light" charset="0"/>
              <a:cs typeface="Coco Gothic Light" charset="0"/>
            </a:endParaRPr>
          </a:p>
          <a:p>
            <a:r>
              <a:rPr kumimoji="1" lang="en-US" altLang="ko-KR" sz="1800" u="sng" dirty="0">
                <a:latin typeface="Coco Gothic Light" charset="0"/>
                <a:ea typeface="Coco Gothic Light" charset="0"/>
                <a:cs typeface="Coco Gothic Light" charset="0"/>
              </a:rPr>
              <a:t>Consumer cameras may not use</a:t>
            </a:r>
            <a:br>
              <a:rPr kumimoji="1" lang="en-US" altLang="ko-KR" sz="1800" u="sng" dirty="0"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800" u="sng" dirty="0">
                <a:latin typeface="Coco Gothic Light" charset="0"/>
                <a:ea typeface="Coco Gothic Light" charset="0"/>
                <a:cs typeface="Coco Gothic Light" charset="0"/>
              </a:rPr>
              <a:t>high-level features</a:t>
            </a:r>
          </a:p>
          <a:p>
            <a:endParaRPr kumimoji="1" lang="ko-KR" altLang="en-US" sz="1800" dirty="0"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47" y="1912327"/>
            <a:ext cx="2931695" cy="14936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006" y="3653369"/>
            <a:ext cx="2587150" cy="17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Our Approach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19" y="1963347"/>
            <a:ext cx="7243763" cy="34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0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Learnable Histogram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693" y="2168942"/>
            <a:ext cx="3214805" cy="1076550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2547530" y="5678756"/>
            <a:ext cx="73452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ko-KR" sz="1050" dirty="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Wang et al., “Learnable Histogram</a:t>
            </a:r>
            <a:r>
              <a:rPr lang="en-US" altLang="ko-KR" sz="105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: Statistical Context Features for Deep Neural Networks”, ECCV </a:t>
            </a:r>
            <a:r>
              <a:rPr lang="en-US" altLang="ko-KR" sz="1050">
                <a:solidFill>
                  <a:srgbClr val="444444"/>
                </a:solidFill>
                <a:latin typeface="Gill Sans Light" charset="0"/>
                <a:ea typeface="Gill Sans Light" charset="0"/>
                <a:cs typeface="Gill Sans Light" charset="0"/>
              </a:rPr>
              <a:t>2016</a:t>
            </a:r>
            <a:endParaRPr lang="ko-KR" altLang="en-US" sz="1050" dirty="0">
              <a:solidFill>
                <a:srgbClr val="3B3B3B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28" y="3363739"/>
            <a:ext cx="4028323" cy="358798"/>
          </a:xfrm>
          <a:prstGeom prst="rect">
            <a:avLst/>
          </a:prstGeom>
        </p:spPr>
      </p:pic>
      <p:sp>
        <p:nvSpPr>
          <p:cNvPr id="81" name="텍스트 상자 80"/>
          <p:cNvSpPr txBox="1"/>
          <p:nvPr/>
        </p:nvSpPr>
        <p:spPr>
          <a:xfrm>
            <a:off x="4487027" y="1773849"/>
            <a:ext cx="23583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 u="sng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Histogram voting function</a:t>
            </a:r>
            <a:endParaRPr kumimoji="1" lang="ko-KR" altLang="en-US" sz="1500" u="sng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17" y="1844653"/>
            <a:ext cx="2906638" cy="1877884"/>
          </a:xfrm>
          <a:prstGeom prst="rect">
            <a:avLst/>
          </a:prstGeom>
        </p:spPr>
      </p:pic>
      <p:sp>
        <p:nvSpPr>
          <p:cNvPr id="84" name="텍스트 상자 83"/>
          <p:cNvSpPr txBox="1"/>
          <p:nvPr/>
        </p:nvSpPr>
        <p:spPr>
          <a:xfrm>
            <a:off x="628650" y="4140493"/>
            <a:ext cx="2710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# of channels = # of bins</a:t>
            </a:r>
          </a:p>
          <a:p>
            <a:pPr marL="257175" indent="-257175" defTabSz="685800">
              <a:buFont typeface="Arial" charset="0"/>
              <a:buChar char="•"/>
            </a:pPr>
            <a:endParaRPr kumimoji="1" lang="en-US" altLang="ko-KR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The center and the width of each bin are learned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597" y="4232482"/>
            <a:ext cx="5669882" cy="9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4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Multi-Scale Pyramid Pooling Layer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1376" y="4012856"/>
            <a:ext cx="5450306" cy="15831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37" y="1837015"/>
            <a:ext cx="5630779" cy="1808825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672640" y="1837015"/>
            <a:ext cx="2854490" cy="188976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R" altLang="en-US" sz="1350">
              <a:solidFill>
                <a:prstClr val="white"/>
              </a:solidFill>
              <a:latin typeface="Segoe UI Semilight"/>
              <a:ea typeface="맑은 고딕"/>
            </a:endParaRPr>
          </a:p>
        </p:txBody>
      </p:sp>
      <p:sp>
        <p:nvSpPr>
          <p:cNvPr id="34" name="텍스트 상자 33"/>
          <p:cNvSpPr txBox="1"/>
          <p:nvPr/>
        </p:nvSpPr>
        <p:spPr>
          <a:xfrm>
            <a:off x="6754994" y="3114925"/>
            <a:ext cx="15584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Cascade of</a:t>
            </a:r>
            <a:b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50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average pooling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35" name="텍스트 상자 34"/>
          <p:cNvSpPr txBox="1"/>
          <p:nvPr/>
        </p:nvSpPr>
        <p:spPr>
          <a:xfrm>
            <a:off x="628650" y="4077326"/>
            <a:ext cx="2490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Global </a:t>
            </a:r>
            <a:r>
              <a:rPr kumimoji="1" lang="en-US" altLang="ko-KR" sz="150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and local</a:t>
            </a:r>
            <a:br>
              <a:rPr kumimoji="1" lang="en-US" altLang="ko-KR" sz="150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50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color histograms</a:t>
            </a:r>
            <a:br>
              <a:rPr kumimoji="1" lang="en-US" altLang="ko-KR" sz="150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50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are computed</a:t>
            </a:r>
          </a:p>
          <a:p>
            <a:pPr marL="257175" indent="-257175" defTabSz="685800">
              <a:buFont typeface="Arial" charset="0"/>
              <a:buChar char="•"/>
            </a:pPr>
            <a:endParaRPr kumimoji="1" lang="en-US" altLang="ko-KR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  <a:p>
            <a:pPr marL="257175" indent="-257175" defTabSz="685800"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We </a:t>
            </a:r>
            <a:r>
              <a:rPr kumimoji="1" lang="en-US" altLang="ko-KR" sz="1500" dirty="0" err="1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upsample</a:t>
            </a: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 them</a:t>
            </a:r>
            <a:b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for pixel-wise features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0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Patch-Wise Training Method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92" y="4252733"/>
            <a:ext cx="4038883" cy="14356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05" y="2085429"/>
            <a:ext cx="6677527" cy="1821605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6506076" y="2248043"/>
            <a:ext cx="1164056" cy="132615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R" altLang="en-US" sz="1350">
              <a:solidFill>
                <a:prstClr val="white"/>
              </a:solidFill>
              <a:latin typeface="Segoe UI Semilight"/>
              <a:ea typeface="맑은 고딕"/>
            </a:endParaRPr>
          </a:p>
        </p:txBody>
      </p:sp>
      <p:sp>
        <p:nvSpPr>
          <p:cNvPr id="55" name="텍스트 상자 54"/>
          <p:cNvSpPr txBox="1"/>
          <p:nvPr/>
        </p:nvSpPr>
        <p:spPr>
          <a:xfrm>
            <a:off x="893345" y="4232073"/>
            <a:ext cx="31283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A number of patches are randomly</a:t>
            </a:r>
            <a:b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selected in training time.</a:t>
            </a:r>
          </a:p>
          <a:p>
            <a:pPr marL="214313" indent="-214313" defTabSz="685800">
              <a:buFont typeface="Arial" charset="0"/>
              <a:buChar char="•"/>
            </a:pPr>
            <a:endParaRPr kumimoji="1" lang="en-US" altLang="ko-KR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  <a:p>
            <a:pPr marL="214313" indent="-214313" defTabSz="685800"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Fast</a:t>
            </a:r>
          </a:p>
          <a:p>
            <a:pPr marL="214313" indent="-214313" defTabSz="685800"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Memory efficient</a:t>
            </a:r>
          </a:p>
          <a:p>
            <a:pPr marL="214313" indent="-214313" defTabSz="685800">
              <a:buFont typeface="Arial" charset="0"/>
              <a:buChar char="•"/>
            </a:pPr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Abundant training examples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cxnSp>
        <p:nvCxnSpPr>
          <p:cNvPr id="57" name="직선 연결선[R] 56"/>
          <p:cNvCxnSpPr/>
          <p:nvPr/>
        </p:nvCxnSpPr>
        <p:spPr>
          <a:xfrm flipH="1">
            <a:off x="6204463" y="1691293"/>
            <a:ext cx="18047" cy="2623337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텍스트 상자 58"/>
          <p:cNvSpPr txBox="1"/>
          <p:nvPr/>
        </p:nvSpPr>
        <p:spPr>
          <a:xfrm>
            <a:off x="4669496" y="1745298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 b="1" dirty="0">
                <a:solidFill>
                  <a:srgbClr val="4472C4"/>
                </a:solidFill>
                <a:latin typeface="Coco Gothic" charset="0"/>
                <a:ea typeface="Coco Gothic" charset="0"/>
                <a:cs typeface="Coco Gothic" charset="0"/>
              </a:rPr>
              <a:t>Entire image</a:t>
            </a:r>
            <a:endParaRPr kumimoji="1" lang="ko-KR" altLang="en-US" sz="1500" b="1" dirty="0">
              <a:solidFill>
                <a:srgbClr val="4472C4"/>
              </a:solidFill>
              <a:latin typeface="Coco Gothic" charset="0"/>
              <a:ea typeface="Coco Gothic" charset="0"/>
              <a:cs typeface="Coco Gothic" charset="0"/>
            </a:endParaRPr>
          </a:p>
        </p:txBody>
      </p:sp>
      <p:sp>
        <p:nvSpPr>
          <p:cNvPr id="60" name="텍스트 상자 59"/>
          <p:cNvSpPr txBox="1"/>
          <p:nvPr/>
        </p:nvSpPr>
        <p:spPr>
          <a:xfrm>
            <a:off x="6464616" y="1752141"/>
            <a:ext cx="9236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 b="1" dirty="0">
                <a:solidFill>
                  <a:srgbClr val="4472C4"/>
                </a:solidFill>
                <a:latin typeface="Coco Gothic" charset="0"/>
                <a:ea typeface="Coco Gothic" charset="0"/>
                <a:cs typeface="Coco Gothic" charset="0"/>
              </a:rPr>
              <a:t>Patches</a:t>
            </a:r>
            <a:endParaRPr kumimoji="1" lang="ko-KR" altLang="en-US" sz="1500" b="1" dirty="0">
              <a:solidFill>
                <a:srgbClr val="4472C4"/>
              </a:solidFill>
              <a:latin typeface="Coco Gothic" charset="0"/>
              <a:ea typeface="Coco Gothic" charset="0"/>
              <a:cs typeface="Coco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Convolutional Layers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19" y="1963347"/>
            <a:ext cx="7243763" cy="34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7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05" y="3751540"/>
            <a:ext cx="2546328" cy="17152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Experiments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785061" y="1857501"/>
            <a:ext cx="17171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 dirty="0">
                <a:solidFill>
                  <a:srgbClr val="3B3B3B"/>
                </a:solidFill>
                <a:latin typeface="Coco Gothic" charset="0"/>
                <a:ea typeface="Coco Gothic" charset="0"/>
                <a:cs typeface="Coco Gothic" charset="0"/>
              </a:rPr>
              <a:t>Baseline methods</a:t>
            </a:r>
            <a:endParaRPr kumimoji="1" lang="ko-KR" altLang="en-US" sz="1500" dirty="0">
              <a:solidFill>
                <a:srgbClr val="3B3B3B"/>
              </a:solidFill>
              <a:latin typeface="Coco Gothic" charset="0"/>
              <a:ea typeface="Coco Gothic" charset="0"/>
              <a:cs typeface="Coco Gothic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99" y="2351323"/>
            <a:ext cx="1985723" cy="1077678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1025091" y="3474541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Multi-layer perceptron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721061" y="3615668"/>
            <a:ext cx="8002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SRCNN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073" y="2089992"/>
            <a:ext cx="3189081" cy="13935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240" y="4140856"/>
            <a:ext cx="2602547" cy="1325981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454169" y="5466836"/>
            <a:ext cx="27815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Fully convolutional network (FCN)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2209492" y="5466836"/>
            <a:ext cx="23968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350" dirty="0" err="1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Hypercolumn</a:t>
            </a: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 network (HCN)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31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4885" y="1384591"/>
            <a:ext cx="6882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Fine-tuned from </a:t>
            </a:r>
            <a:r>
              <a:rPr kumimoji="0" lang="en-US" altLang="ko-KR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AlexNet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 pretrained on </a:t>
            </a: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ImageNet</a:t>
            </a:r>
            <a:endParaRPr kumimoji="0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b="8957"/>
          <a:stretch/>
        </p:blipFill>
        <p:spPr>
          <a:xfrm>
            <a:off x="1359730" y="2095162"/>
            <a:ext cx="6047168" cy="389032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408377" y="6540072"/>
            <a:ext cx="69517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A </a:t>
            </a:r>
            <a:r>
              <a:rPr kumimoji="0" lang="en-US" altLang="ko-K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Krizhevsky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 et al 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"Imagenet classification with deep convolutional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neural networks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." </a:t>
            </a:r>
            <a:r>
              <a:rPr kumimoji="0" lang="en-US" altLang="ko-KR" sz="12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NIPS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2012.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Training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7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Quantitative Results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417982"/>
            <a:ext cx="8515350" cy="2219152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1810306" y="5004268"/>
            <a:ext cx="57696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The values are (Peak Signal-to-Noise Ratio) PSNRs. The larger is better.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Qualitative Results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05" y="2241235"/>
            <a:ext cx="7191875" cy="21997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366" y="2461212"/>
            <a:ext cx="7223459" cy="3200603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785061" y="1857501"/>
            <a:ext cx="2229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 dirty="0">
                <a:solidFill>
                  <a:srgbClr val="3B3B3B"/>
                </a:solidFill>
                <a:latin typeface="Coco Gothic" charset="0"/>
                <a:ea typeface="Coco Gothic" charset="0"/>
                <a:cs typeface="Coco Gothic" charset="0"/>
              </a:rPr>
              <a:t>RAW to </a:t>
            </a:r>
            <a:r>
              <a:rPr kumimoji="1" lang="en-US" altLang="ko-KR" sz="1500" dirty="0" err="1">
                <a:solidFill>
                  <a:srgbClr val="3B3B3B"/>
                </a:solidFill>
                <a:latin typeface="Coco Gothic" charset="0"/>
                <a:ea typeface="Coco Gothic" charset="0"/>
                <a:cs typeface="Coco Gothic" charset="0"/>
              </a:rPr>
              <a:t>sRGB</a:t>
            </a:r>
            <a:r>
              <a:rPr kumimoji="1" lang="en-US" altLang="ko-KR" sz="1500" dirty="0">
                <a:solidFill>
                  <a:srgbClr val="3B3B3B"/>
                </a:solidFill>
                <a:latin typeface="Coco Gothic" charset="0"/>
                <a:ea typeface="Coco Gothic" charset="0"/>
                <a:cs typeface="Coco Gothic" charset="0"/>
              </a:rPr>
              <a:t> (forward)</a:t>
            </a:r>
            <a:endParaRPr kumimoji="1" lang="ko-KR" altLang="en-US" sz="1500" dirty="0">
              <a:solidFill>
                <a:srgbClr val="3B3B3B"/>
              </a:solidFill>
              <a:latin typeface="Coco Gothic" charset="0"/>
              <a:ea typeface="Coco Gothic" charset="0"/>
              <a:cs typeface="Coco Gothic" charset="0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174200" y="2684851"/>
            <a:ext cx="9637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Canon </a:t>
            </a:r>
            <a:r>
              <a:rPr kumimoji="1" lang="en-US" altLang="ko-KR" sz="135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5</a:t>
            </a: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D</a:t>
            </a:r>
          </a:p>
          <a:p>
            <a:pPr algn="r"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Mark III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434039" y="3703046"/>
            <a:ext cx="6270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Nikon</a:t>
            </a:r>
            <a:b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D</a:t>
            </a:r>
            <a:r>
              <a:rPr kumimoji="1" lang="en-US" altLang="ko-KR" sz="135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600</a:t>
            </a:r>
            <a:endParaRPr kumimoji="1" lang="en-US" altLang="ko-KR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78173" y="4857914"/>
            <a:ext cx="9829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Samsung</a:t>
            </a:r>
            <a:b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Galaxy S</a:t>
            </a:r>
            <a:r>
              <a:rPr kumimoji="1" lang="en-US" altLang="ko-KR" sz="135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7</a:t>
            </a:r>
            <a:endParaRPr kumimoji="1" lang="en-US" altLang="ko-KR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56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Qualitative Results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417" y="2241235"/>
            <a:ext cx="7191875" cy="219977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785061" y="1857501"/>
            <a:ext cx="2229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 dirty="0">
                <a:solidFill>
                  <a:srgbClr val="3B3B3B"/>
                </a:solidFill>
                <a:latin typeface="Coco Gothic" charset="0"/>
                <a:ea typeface="Coco Gothic" charset="0"/>
                <a:cs typeface="Coco Gothic" charset="0"/>
              </a:rPr>
              <a:t>RAW to </a:t>
            </a:r>
            <a:r>
              <a:rPr kumimoji="1" lang="en-US" altLang="ko-KR" sz="1500" dirty="0" err="1">
                <a:solidFill>
                  <a:srgbClr val="3B3B3B"/>
                </a:solidFill>
                <a:latin typeface="Coco Gothic" charset="0"/>
                <a:ea typeface="Coco Gothic" charset="0"/>
                <a:cs typeface="Coco Gothic" charset="0"/>
              </a:rPr>
              <a:t>sRGB</a:t>
            </a:r>
            <a:r>
              <a:rPr kumimoji="1" lang="en-US" altLang="ko-KR" sz="1500" dirty="0">
                <a:solidFill>
                  <a:srgbClr val="3B3B3B"/>
                </a:solidFill>
                <a:latin typeface="Coco Gothic" charset="0"/>
                <a:ea typeface="Coco Gothic" charset="0"/>
                <a:cs typeface="Coco Gothic" charset="0"/>
              </a:rPr>
              <a:t> (forward)</a:t>
            </a:r>
            <a:endParaRPr kumimoji="1" lang="ko-KR" altLang="en-US" sz="1500" dirty="0">
              <a:solidFill>
                <a:srgbClr val="3B3B3B"/>
              </a:solidFill>
              <a:latin typeface="Coco Gothic" charset="0"/>
              <a:ea typeface="Coco Gothic" charset="0"/>
              <a:cs typeface="Coco Gothic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061" y="2461213"/>
            <a:ext cx="7462587" cy="3307022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434039" y="3703046"/>
            <a:ext cx="6270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Nikon</a:t>
            </a:r>
            <a:b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D</a:t>
            </a:r>
            <a:r>
              <a:rPr kumimoji="1" lang="en-US" altLang="ko-KR" sz="135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600</a:t>
            </a:r>
            <a:endParaRPr kumimoji="1" lang="en-US" altLang="ko-KR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78173" y="4857914"/>
            <a:ext cx="9829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Samsung</a:t>
            </a:r>
            <a:b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Galaxy S</a:t>
            </a:r>
            <a:r>
              <a:rPr kumimoji="1" lang="en-US" altLang="ko-KR" sz="135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7</a:t>
            </a:r>
            <a:endParaRPr kumimoji="1" lang="en-US" altLang="ko-KR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174200" y="2684851"/>
            <a:ext cx="9637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Canon </a:t>
            </a:r>
            <a:r>
              <a:rPr kumimoji="1" lang="en-US" altLang="ko-KR" sz="1350" dirty="0">
                <a:solidFill>
                  <a:srgbClr val="3B3B3B"/>
                </a:solidFill>
                <a:latin typeface="Gill Sans Light" charset="0"/>
                <a:ea typeface="Gill Sans Light" charset="0"/>
                <a:cs typeface="Gill Sans Light" charset="0"/>
              </a:rPr>
              <a:t>5</a:t>
            </a: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D</a:t>
            </a:r>
          </a:p>
          <a:p>
            <a:pPr algn="r"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Mark III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28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Application: Image </a:t>
            </a:r>
            <a:r>
              <a:rPr kumimoji="1" lang="en-US" altLang="ko-KR" dirty="0" err="1" smtClean="0">
                <a:latin typeface="Coco Gothic UltraLight" charset="0"/>
                <a:ea typeface="Coco Gothic UltraLight" charset="0"/>
                <a:cs typeface="Coco Gothic UltraLight" charset="0"/>
              </a:rPr>
              <a:t>Deblurring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43243" y="5678757"/>
            <a:ext cx="73452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ko-KR" sz="1050" dirty="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Pan et al., “Blind Image </a:t>
            </a:r>
            <a:r>
              <a:rPr lang="en-US" altLang="ko-KR" sz="1050" dirty="0" err="1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Deblurring</a:t>
            </a:r>
            <a:r>
              <a:rPr lang="en-US" altLang="ko-KR" sz="1050" dirty="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 Using Dark Channel Prior”, CVPR </a:t>
            </a:r>
            <a:r>
              <a:rPr lang="en-US" altLang="ko-KR" sz="1050" dirty="0">
                <a:solidFill>
                  <a:srgbClr val="444444"/>
                </a:solidFill>
                <a:latin typeface="Gill Sans Light" charset="0"/>
                <a:ea typeface="Gill Sans Light" charset="0"/>
                <a:cs typeface="Gill Sans Light" charset="0"/>
              </a:rPr>
              <a:t>2016</a:t>
            </a:r>
            <a:endParaRPr lang="ko-KR" altLang="en-US" sz="1050" dirty="0">
              <a:solidFill>
                <a:srgbClr val="3B3B3B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456" y="2080654"/>
            <a:ext cx="6695574" cy="2818844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2019172" y="4906220"/>
            <a:ext cx="163217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Original </a:t>
            </a:r>
            <a:r>
              <a:rPr kumimoji="1" lang="en-US" altLang="ko-KR" sz="150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(blurred)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5553448" y="4906220"/>
            <a:ext cx="10326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 dirty="0" err="1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Deblurred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97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Application: Image </a:t>
            </a:r>
            <a:r>
              <a:rPr kumimoji="1" lang="en-US" altLang="ko-KR" dirty="0" err="1" smtClean="0">
                <a:latin typeface="Coco Gothic UltraLight" charset="0"/>
                <a:ea typeface="Coco Gothic UltraLight" charset="0"/>
                <a:cs typeface="Coco Gothic UltraLight" charset="0"/>
              </a:rPr>
              <a:t>Deblurring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43243" y="5678757"/>
            <a:ext cx="73452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ko-KR" sz="1050" dirty="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Pan et al., “Blind Image </a:t>
            </a:r>
            <a:r>
              <a:rPr lang="en-US" altLang="ko-KR" sz="1050" dirty="0" err="1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Deblurring</a:t>
            </a:r>
            <a:r>
              <a:rPr lang="en-US" altLang="ko-KR" sz="1050" dirty="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 Using Dark Channel Prior”, CVPR </a:t>
            </a:r>
            <a:r>
              <a:rPr lang="en-US" altLang="ko-KR" sz="1050" dirty="0">
                <a:solidFill>
                  <a:srgbClr val="444444"/>
                </a:solidFill>
                <a:latin typeface="Gill Sans Light" charset="0"/>
                <a:ea typeface="Gill Sans Light" charset="0"/>
                <a:cs typeface="Gill Sans Light" charset="0"/>
              </a:rPr>
              <a:t>2016</a:t>
            </a:r>
            <a:endParaRPr lang="ko-KR" altLang="en-US" sz="1050" dirty="0">
              <a:solidFill>
                <a:srgbClr val="3B3B3B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877" y="3334906"/>
            <a:ext cx="3781354" cy="7829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43205" y="3436138"/>
            <a:ext cx="545600" cy="5925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R" altLang="en-US" sz="1350">
              <a:solidFill>
                <a:prstClr val="white"/>
              </a:solidFill>
              <a:latin typeface="Segoe UI Semilight"/>
              <a:ea typeface="맑은 고딕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13014" y="3436139"/>
            <a:ext cx="414902" cy="598475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kumimoji="1" lang="ko-KR" altLang="en-US" sz="1350">
              <a:solidFill>
                <a:prstClr val="white"/>
              </a:solidFill>
              <a:latin typeface="Segoe UI Semilight"/>
              <a:ea typeface="맑은 고딕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2504791" y="4129896"/>
            <a:ext cx="13853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Blurred image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3592856" y="3015461"/>
            <a:ext cx="15247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Scene radiance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759317" y="4129896"/>
            <a:ext cx="11063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Blur kernel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014905" y="3034824"/>
            <a:ext cx="67839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50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Noise</a:t>
            </a:r>
            <a:endParaRPr kumimoji="1" lang="ko-KR" altLang="en-US" sz="150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22" y="1857418"/>
            <a:ext cx="1158043" cy="115804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476" y="4447286"/>
            <a:ext cx="573151" cy="5394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023" y="4447286"/>
            <a:ext cx="1147902" cy="114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Application: Image </a:t>
            </a:r>
            <a:r>
              <a:rPr kumimoji="1" lang="en-US" altLang="ko-KR" dirty="0" err="1" smtClean="0">
                <a:latin typeface="Coco Gothic UltraLight" charset="0"/>
                <a:ea typeface="Coco Gothic UltraLight" charset="0"/>
                <a:cs typeface="Coco Gothic UltraLight" charset="0"/>
              </a:rPr>
              <a:t>Deblurring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43243" y="5678757"/>
            <a:ext cx="73452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ko-KR" sz="1050" dirty="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Pan et al., “Blind Image </a:t>
            </a:r>
            <a:r>
              <a:rPr lang="en-US" altLang="ko-KR" sz="1050" dirty="0" err="1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Deblurring</a:t>
            </a:r>
            <a:r>
              <a:rPr lang="en-US" altLang="ko-KR" sz="1050" dirty="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 Using Dark Channel Prior”, CVPR </a:t>
            </a:r>
            <a:r>
              <a:rPr lang="en-US" altLang="ko-KR" sz="1050" dirty="0">
                <a:solidFill>
                  <a:srgbClr val="444444"/>
                </a:solidFill>
                <a:latin typeface="Gill Sans Light" charset="0"/>
                <a:ea typeface="Gill Sans Light" charset="0"/>
                <a:cs typeface="Gill Sans Light" charset="0"/>
              </a:rPr>
              <a:t>2016</a:t>
            </a:r>
            <a:endParaRPr lang="ko-KR" altLang="en-US" sz="1050" dirty="0">
              <a:solidFill>
                <a:srgbClr val="3B3B3B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1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87" y="2029187"/>
            <a:ext cx="1013198" cy="727500"/>
          </a:xfrm>
          <a:prstGeom prst="rect">
            <a:avLst/>
          </a:prstGeom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1616" y="1996880"/>
            <a:ext cx="907117" cy="759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>
            <a:off x="3846100" y="2357952"/>
            <a:ext cx="293915" cy="22043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9210" y="1983503"/>
            <a:ext cx="892969" cy="759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21"/>
          <p:cNvSpPr/>
          <p:nvPr/>
        </p:nvSpPr>
        <p:spPr>
          <a:xfrm>
            <a:off x="2313267" y="2888504"/>
            <a:ext cx="1319894" cy="68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900" b="1" u="sng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Pre-Camera</a:t>
            </a:r>
          </a:p>
          <a:p>
            <a:pPr algn="ctr" defTabSz="685800"/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Lens Filter, Lens</a:t>
            </a:r>
          </a:p>
          <a:p>
            <a:pPr algn="ctr" defTabSz="685800"/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Shutter, Aperture</a:t>
            </a:r>
          </a:p>
        </p:txBody>
      </p:sp>
      <p:pic>
        <p:nvPicPr>
          <p:cNvPr id="23" name="Picture 8" descr="http://www2.panasonic.com/webapp/wcs/stores/images/Content/FH5_SceneModes_imag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95862" y="1773849"/>
            <a:ext cx="1909763" cy="1168206"/>
          </a:xfrm>
          <a:prstGeom prst="rect">
            <a:avLst/>
          </a:prstGeom>
          <a:noFill/>
        </p:spPr>
      </p:pic>
      <p:sp>
        <p:nvSpPr>
          <p:cNvPr id="24" name="Rectangle 16"/>
          <p:cNvSpPr/>
          <p:nvPr/>
        </p:nvSpPr>
        <p:spPr>
          <a:xfrm>
            <a:off x="4449915" y="2863109"/>
            <a:ext cx="1567544" cy="69091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900" b="1" u="sng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endParaRPr lang="en-US" sz="900" b="1" u="sng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r>
              <a:rPr lang="en-US" sz="900" b="1" u="sng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In-Camera</a:t>
            </a:r>
            <a:br>
              <a:rPr lang="en-US" sz="900" b="1" u="sng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CCD response (</a:t>
            </a:r>
            <a: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RAW</a:t>
            </a:r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)</a:t>
            </a:r>
          </a:p>
          <a:p>
            <a:pPr algn="ctr" defTabSz="685800"/>
            <a:endParaRPr lang="en-US" sz="900" b="1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endParaRPr lang="en-US" sz="900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25" name="Rectangle 39"/>
          <p:cNvSpPr/>
          <p:nvPr/>
        </p:nvSpPr>
        <p:spPr>
          <a:xfrm>
            <a:off x="7052502" y="3007850"/>
            <a:ext cx="1796483" cy="69091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900" b="1" u="sng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endParaRPr lang="en-US" sz="900" b="1" u="sng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r>
              <a:rPr lang="en-US" sz="900" b="1" u="sng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In-Camera Image Processing</a:t>
            </a:r>
            <a:br>
              <a:rPr lang="en-US" sz="900" b="1" u="sng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color transformations</a:t>
            </a:r>
          </a:p>
          <a:p>
            <a:pPr algn="ctr" defTabSz="685800"/>
            <a:endParaRPr lang="en-US" sz="900" b="1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endParaRPr lang="en-US" sz="900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1687" y="1891846"/>
            <a:ext cx="1592036" cy="137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0"/>
          <p:cNvSpPr txBox="1"/>
          <p:nvPr/>
        </p:nvSpPr>
        <p:spPr>
          <a:xfrm>
            <a:off x="890338" y="1915316"/>
            <a:ext cx="819455" cy="196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685800"/>
            <a:r>
              <a:rPr lang="en-US" sz="675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Scene Radiance</a:t>
            </a:r>
          </a:p>
        </p:txBody>
      </p:sp>
      <p:sp>
        <p:nvSpPr>
          <p:cNvPr id="29" name="TextBox 21"/>
          <p:cNvSpPr txBox="1"/>
          <p:nvPr/>
        </p:nvSpPr>
        <p:spPr>
          <a:xfrm>
            <a:off x="539273" y="326242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Starting point: </a:t>
            </a:r>
            <a:b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reality (in radiance)</a:t>
            </a:r>
          </a:p>
        </p:txBody>
      </p:sp>
      <p:sp>
        <p:nvSpPr>
          <p:cNvPr id="30" name="Right Arrow 32"/>
          <p:cNvSpPr/>
          <p:nvPr/>
        </p:nvSpPr>
        <p:spPr>
          <a:xfrm>
            <a:off x="1849822" y="2416800"/>
            <a:ext cx="293915" cy="22043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31" name="Right Arrow 15"/>
          <p:cNvSpPr/>
          <p:nvPr/>
        </p:nvSpPr>
        <p:spPr>
          <a:xfrm>
            <a:off x="6500950" y="2306582"/>
            <a:ext cx="293915" cy="22043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980" y="4031991"/>
            <a:ext cx="463462" cy="5574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7692" y="4015168"/>
            <a:ext cx="2715701" cy="591368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endCxn id="5" idx="0"/>
          </p:cNvCxnSpPr>
          <p:nvPr/>
        </p:nvCxnSpPr>
        <p:spPr>
          <a:xfrm flipH="1">
            <a:off x="1126711" y="3740247"/>
            <a:ext cx="1" cy="291744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5222884" y="3740247"/>
            <a:ext cx="1" cy="291744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09836" y="3949624"/>
            <a:ext cx="1011691" cy="1313825"/>
          </a:xfrm>
          <a:prstGeom prst="rect">
            <a:avLst/>
          </a:prstGeom>
          <a:ln w="31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6" name="TextBox 12"/>
          <p:cNvSpPr txBox="1"/>
          <p:nvPr/>
        </p:nvSpPr>
        <p:spPr>
          <a:xfrm>
            <a:off x="8060270" y="3864176"/>
            <a:ext cx="636713" cy="196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685800"/>
            <a:r>
              <a:rPr lang="en-US" sz="675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Final output</a:t>
            </a:r>
          </a:p>
        </p:txBody>
      </p:sp>
      <p:sp>
        <p:nvSpPr>
          <p:cNvPr id="37" name="TextBox 14"/>
          <p:cNvSpPr txBox="1"/>
          <p:nvPr/>
        </p:nvSpPr>
        <p:spPr>
          <a:xfrm>
            <a:off x="7297973" y="5301085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Ending point: </a:t>
            </a:r>
            <a:b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better than reality (in RGB)</a:t>
            </a:r>
          </a:p>
        </p:txBody>
      </p:sp>
      <p:sp>
        <p:nvSpPr>
          <p:cNvPr id="38" name="Right Arrow 15"/>
          <p:cNvSpPr/>
          <p:nvPr/>
        </p:nvSpPr>
        <p:spPr>
          <a:xfrm rot="5400000">
            <a:off x="7734921" y="3713974"/>
            <a:ext cx="293915" cy="22043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0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"/>
          <p:cNvSpPr/>
          <p:nvPr/>
        </p:nvSpPr>
        <p:spPr>
          <a:xfrm>
            <a:off x="4243447" y="1728706"/>
            <a:ext cx="2112836" cy="20251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SG" sz="1350" dirty="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Application: Image </a:t>
            </a:r>
            <a:r>
              <a:rPr kumimoji="1" lang="en-US" altLang="ko-KR" dirty="0" err="1" smtClean="0">
                <a:latin typeface="Coco Gothic UltraLight" charset="0"/>
                <a:ea typeface="Coco Gothic UltraLight" charset="0"/>
                <a:cs typeface="Coco Gothic UltraLight" charset="0"/>
              </a:rPr>
              <a:t>Deblurring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43243" y="5678757"/>
            <a:ext cx="73452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ko-KR" sz="1050" dirty="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Pan et al., “Blind Image </a:t>
            </a:r>
            <a:r>
              <a:rPr lang="en-US" altLang="ko-KR" sz="1050" dirty="0" err="1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Deblurring</a:t>
            </a:r>
            <a:r>
              <a:rPr lang="en-US" altLang="ko-KR" sz="1050" dirty="0">
                <a:solidFill>
                  <a:srgbClr val="444444"/>
                </a:solidFill>
                <a:latin typeface="Coco Gothic Light" charset="0"/>
                <a:ea typeface="Coco Gothic Light" charset="0"/>
                <a:cs typeface="Coco Gothic Light" charset="0"/>
              </a:rPr>
              <a:t> Using Dark Channel Prior”, CVPR </a:t>
            </a:r>
            <a:r>
              <a:rPr lang="en-US" altLang="ko-KR" sz="1050" dirty="0">
                <a:solidFill>
                  <a:srgbClr val="444444"/>
                </a:solidFill>
                <a:latin typeface="Gill Sans Light" charset="0"/>
                <a:ea typeface="Gill Sans Light" charset="0"/>
                <a:cs typeface="Gill Sans Light" charset="0"/>
              </a:rPr>
              <a:t>2016</a:t>
            </a:r>
            <a:endParaRPr lang="ko-KR" altLang="en-US" sz="1050" dirty="0">
              <a:solidFill>
                <a:srgbClr val="3B3B3B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1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687" y="2029187"/>
            <a:ext cx="1013198" cy="727500"/>
          </a:xfrm>
          <a:prstGeom prst="rect">
            <a:avLst/>
          </a:prstGeom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1616" y="1996880"/>
            <a:ext cx="907117" cy="759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ight Arrow 15"/>
          <p:cNvSpPr/>
          <p:nvPr/>
        </p:nvSpPr>
        <p:spPr>
          <a:xfrm>
            <a:off x="3846100" y="2357952"/>
            <a:ext cx="293915" cy="22043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9210" y="1983503"/>
            <a:ext cx="892969" cy="759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21"/>
          <p:cNvSpPr/>
          <p:nvPr/>
        </p:nvSpPr>
        <p:spPr>
          <a:xfrm>
            <a:off x="2313267" y="2888504"/>
            <a:ext cx="1319894" cy="689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r>
              <a:rPr lang="en-US" sz="900" b="1" u="sng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Pre-Camera</a:t>
            </a:r>
          </a:p>
          <a:p>
            <a:pPr algn="ctr" defTabSz="685800"/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Lens Filter, Lens</a:t>
            </a:r>
          </a:p>
          <a:p>
            <a:pPr algn="ctr" defTabSz="685800"/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Shutter, Aperture</a:t>
            </a:r>
          </a:p>
        </p:txBody>
      </p:sp>
      <p:pic>
        <p:nvPicPr>
          <p:cNvPr id="23" name="Picture 8" descr="http://www2.panasonic.com/webapp/wcs/stores/images/Content/FH5_SceneModes_imag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95862" y="1773849"/>
            <a:ext cx="1909763" cy="1168206"/>
          </a:xfrm>
          <a:prstGeom prst="rect">
            <a:avLst/>
          </a:prstGeom>
          <a:noFill/>
        </p:spPr>
      </p:pic>
      <p:sp>
        <p:nvSpPr>
          <p:cNvPr id="24" name="Rectangle 16"/>
          <p:cNvSpPr/>
          <p:nvPr/>
        </p:nvSpPr>
        <p:spPr>
          <a:xfrm>
            <a:off x="4449915" y="2863109"/>
            <a:ext cx="1567544" cy="69091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900" b="1" u="sng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endParaRPr lang="en-US" sz="900" b="1" u="sng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r>
              <a:rPr lang="en-US" sz="900" b="1" u="sng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In-Camera</a:t>
            </a:r>
            <a:br>
              <a:rPr lang="en-US" sz="900" b="1" u="sng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CCD response (</a:t>
            </a:r>
            <a: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RAW</a:t>
            </a:r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)</a:t>
            </a:r>
          </a:p>
          <a:p>
            <a:pPr algn="ctr" defTabSz="685800"/>
            <a:endParaRPr lang="en-US" sz="900" b="1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endParaRPr lang="en-US" sz="900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25" name="Rectangle 39"/>
          <p:cNvSpPr/>
          <p:nvPr/>
        </p:nvSpPr>
        <p:spPr>
          <a:xfrm>
            <a:off x="7052502" y="3007850"/>
            <a:ext cx="1796483" cy="69091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/>
            <a:endParaRPr lang="en-US" sz="900" b="1" u="sng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endParaRPr lang="en-US" sz="900" b="1" u="sng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r>
              <a:rPr lang="en-US" sz="900" b="1" u="sng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In-Camera Image Processing</a:t>
            </a:r>
            <a:br>
              <a:rPr lang="en-US" sz="900" b="1" u="sng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/>
            </a:r>
            <a:b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color transformations</a:t>
            </a:r>
          </a:p>
          <a:p>
            <a:pPr algn="ctr" defTabSz="685800"/>
            <a:endParaRPr lang="en-US" sz="900" b="1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  <a:p>
            <a:pPr algn="ctr" defTabSz="685800"/>
            <a:endParaRPr lang="en-US" sz="900" dirty="0">
              <a:solidFill>
                <a:srgbClr val="3B3B3B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1687" y="1891846"/>
            <a:ext cx="1592036" cy="1373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0"/>
          <p:cNvSpPr txBox="1"/>
          <p:nvPr/>
        </p:nvSpPr>
        <p:spPr>
          <a:xfrm>
            <a:off x="890338" y="1915316"/>
            <a:ext cx="819455" cy="196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685800"/>
            <a:r>
              <a:rPr lang="en-US" sz="675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Scene Radiance</a:t>
            </a:r>
          </a:p>
        </p:txBody>
      </p:sp>
      <p:sp>
        <p:nvSpPr>
          <p:cNvPr id="29" name="TextBox 21"/>
          <p:cNvSpPr txBox="1"/>
          <p:nvPr/>
        </p:nvSpPr>
        <p:spPr>
          <a:xfrm>
            <a:off x="539273" y="3262422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Starting point: </a:t>
            </a:r>
            <a:b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reality (in radiance)</a:t>
            </a:r>
          </a:p>
        </p:txBody>
      </p:sp>
      <p:sp>
        <p:nvSpPr>
          <p:cNvPr id="30" name="Right Arrow 32"/>
          <p:cNvSpPr/>
          <p:nvPr/>
        </p:nvSpPr>
        <p:spPr>
          <a:xfrm>
            <a:off x="1849822" y="2416800"/>
            <a:ext cx="293915" cy="22043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sp>
        <p:nvSpPr>
          <p:cNvPr id="31" name="Right Arrow 15"/>
          <p:cNvSpPr/>
          <p:nvPr/>
        </p:nvSpPr>
        <p:spPr>
          <a:xfrm rot="10800000">
            <a:off x="6500950" y="2306582"/>
            <a:ext cx="293915" cy="22043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09836" y="3949624"/>
            <a:ext cx="1011691" cy="1313825"/>
          </a:xfrm>
          <a:prstGeom prst="rect">
            <a:avLst/>
          </a:prstGeom>
          <a:ln w="31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6" name="TextBox 12"/>
          <p:cNvSpPr txBox="1"/>
          <p:nvPr/>
        </p:nvSpPr>
        <p:spPr>
          <a:xfrm>
            <a:off x="8060270" y="3864176"/>
            <a:ext cx="636713" cy="1962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defTabSz="685800"/>
            <a:r>
              <a:rPr lang="en-US" sz="675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Final output</a:t>
            </a:r>
          </a:p>
        </p:txBody>
      </p:sp>
      <p:sp>
        <p:nvSpPr>
          <p:cNvPr id="37" name="TextBox 14"/>
          <p:cNvSpPr txBox="1"/>
          <p:nvPr/>
        </p:nvSpPr>
        <p:spPr>
          <a:xfrm>
            <a:off x="7297973" y="5301085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Ending point: </a:t>
            </a:r>
            <a:b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</a:br>
            <a:r>
              <a:rPr lang="en-US" sz="900" b="1" dirty="0">
                <a:solidFill>
                  <a:srgbClr val="3B3B3B"/>
                </a:solidFill>
                <a:latin typeface="Arial" pitchFamily="34" charset="0"/>
                <a:ea typeface="맑은 고딕"/>
                <a:cs typeface="Arial" pitchFamily="34" charset="0"/>
              </a:rPr>
              <a:t>better than reality (in RGB)</a:t>
            </a:r>
          </a:p>
        </p:txBody>
      </p:sp>
      <p:sp>
        <p:nvSpPr>
          <p:cNvPr id="38" name="Right Arrow 15"/>
          <p:cNvSpPr/>
          <p:nvPr/>
        </p:nvSpPr>
        <p:spPr>
          <a:xfrm rot="16200000">
            <a:off x="7734921" y="3713974"/>
            <a:ext cx="293915" cy="22043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8234" y="3978830"/>
            <a:ext cx="3206313" cy="1537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Right Arrow 2"/>
          <p:cNvSpPr/>
          <p:nvPr/>
        </p:nvSpPr>
        <p:spPr>
          <a:xfrm rot="20058883">
            <a:off x="5581275" y="3405670"/>
            <a:ext cx="1590704" cy="572987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SG" sz="1350" dirty="0">
              <a:solidFill>
                <a:prstClr val="white"/>
              </a:solidFill>
              <a:latin typeface="Arial" pitchFamily="34" charset="0"/>
              <a:ea typeface="맑은 고딕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Application: Image </a:t>
            </a:r>
            <a:r>
              <a:rPr kumimoji="1" lang="en-US" altLang="ko-KR" dirty="0" err="1" smtClean="0">
                <a:latin typeface="Coco Gothic UltraLight" charset="0"/>
                <a:ea typeface="Coco Gothic UltraLight" charset="0"/>
                <a:cs typeface="Coco Gothic UltraLight" charset="0"/>
              </a:rPr>
              <a:t>Deblurring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98" y="1847849"/>
            <a:ext cx="4611050" cy="3548313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2690456" y="5419382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Original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4176754" y="5334480"/>
            <a:ext cx="9444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kumimoji="1" lang="en-US" altLang="ko-KR" sz="1350" dirty="0" err="1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Deblurred</a:t>
            </a: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/>
            </a:r>
            <a:b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on </a:t>
            </a:r>
            <a:r>
              <a:rPr kumimoji="1" lang="en-US" altLang="ko-KR" sz="1350" dirty="0" err="1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sRGB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5536559" y="5334480"/>
            <a:ext cx="11208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kumimoji="1" lang="en-US" altLang="ko-KR" sz="1350" dirty="0" err="1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Deblurred</a:t>
            </a: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/>
            </a:r>
            <a:b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on our RAW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2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Application: Image </a:t>
            </a:r>
            <a:r>
              <a:rPr kumimoji="1" lang="en-US" altLang="ko-KR" dirty="0" err="1" smtClean="0">
                <a:latin typeface="Coco Gothic UltraLight" charset="0"/>
                <a:ea typeface="Coco Gothic UltraLight" charset="0"/>
                <a:cs typeface="Coco Gothic UltraLight" charset="0"/>
              </a:rPr>
              <a:t>Deblurring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844" y="1773849"/>
            <a:ext cx="4690310" cy="3598911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2690456" y="5419382"/>
            <a:ext cx="78098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Original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4176754" y="5334480"/>
            <a:ext cx="9444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kumimoji="1" lang="en-US" altLang="ko-KR" sz="1350" dirty="0" err="1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Deblurred</a:t>
            </a: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/>
            </a:r>
            <a:b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on </a:t>
            </a:r>
            <a:r>
              <a:rPr kumimoji="1" lang="en-US" altLang="ko-KR" sz="1350" dirty="0" err="1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sRGB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5536559" y="5334480"/>
            <a:ext cx="11208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/>
            <a:r>
              <a:rPr kumimoji="1" lang="en-US" altLang="ko-KR" sz="1350" dirty="0" err="1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Deblurred</a:t>
            </a: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/>
            </a:r>
            <a:b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350" dirty="0">
                <a:solidFill>
                  <a:srgbClr val="3B3B3B"/>
                </a:solidFill>
                <a:latin typeface="Coco Gothic Light" charset="0"/>
                <a:ea typeface="Coco Gothic Light" charset="0"/>
                <a:cs typeface="Coco Gothic Light" charset="0"/>
              </a:rPr>
              <a:t>on our RAW</a:t>
            </a:r>
            <a:endParaRPr kumimoji="1" lang="ko-KR" altLang="en-US" sz="1350" dirty="0">
              <a:solidFill>
                <a:srgbClr val="3B3B3B"/>
              </a:solidFill>
              <a:latin typeface="Coco Gothic Light" charset="0"/>
              <a:ea typeface="Coco Gothic Light" charset="0"/>
              <a:cs typeface="Coco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93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Coco Gothic UltraLight" charset="0"/>
                <a:ea typeface="Coco Gothic UltraLight" charset="0"/>
                <a:cs typeface="Coco Gothic UltraLight" charset="0"/>
              </a:rPr>
              <a:t>Conclusion</a:t>
            </a:r>
            <a:endParaRPr kumimoji="1" lang="ko-KR" altLang="en-US" dirty="0">
              <a:latin typeface="Coco Gothic UltraLight" charset="0"/>
              <a:ea typeface="Coco Gothic UltraLight" charset="0"/>
              <a:cs typeface="Coco Gothic UltraLight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We presented a deep neural network</a:t>
            </a:r>
            <a:b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: can model the scene dependency</a:t>
            </a:r>
            <a:b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: inside the auto-mode cameras</a:t>
            </a:r>
          </a:p>
          <a:p>
            <a:endParaRPr kumimoji="1" lang="en-US" altLang="ko-KR" sz="1800" dirty="0">
              <a:latin typeface="Coco Gothic Light" charset="0"/>
              <a:ea typeface="Coco Gothic Light" charset="0"/>
              <a:cs typeface="Coco Gothic Light" charset="0"/>
            </a:endParaRPr>
          </a:p>
          <a:p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We showed the potential of applying</a:t>
            </a:r>
            <a:b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our method to computer vision tasks</a:t>
            </a:r>
            <a:b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: image </a:t>
            </a:r>
            <a:r>
              <a:rPr kumimoji="1" lang="en-US" altLang="ko-KR" sz="1800" dirty="0" err="1">
                <a:latin typeface="Coco Gothic Light" charset="0"/>
                <a:ea typeface="Coco Gothic Light" charset="0"/>
                <a:cs typeface="Coco Gothic Light" charset="0"/>
              </a:rPr>
              <a:t>deblurring</a:t>
            </a:r>
            <a:endParaRPr kumimoji="1" lang="en-US" altLang="ko-KR" sz="1800" dirty="0">
              <a:latin typeface="Coco Gothic Light" charset="0"/>
              <a:ea typeface="Coco Gothic Light" charset="0"/>
              <a:cs typeface="Coco Gothic Light" charset="0"/>
            </a:endParaRPr>
          </a:p>
          <a:p>
            <a:endParaRPr kumimoji="1" lang="en-US" altLang="ko-KR" sz="1800" dirty="0">
              <a:latin typeface="Coco Gothic Light" charset="0"/>
              <a:ea typeface="Coco Gothic Light" charset="0"/>
              <a:cs typeface="Coco Gothic Light" charset="0"/>
            </a:endParaRPr>
          </a:p>
          <a:p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In the future,</a:t>
            </a:r>
            <a:b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: more applications</a:t>
            </a:r>
            <a:b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</a:br>
            <a:r>
              <a:rPr kumimoji="1" lang="en-US" altLang="ko-KR" sz="1800" dirty="0">
                <a:latin typeface="Coco Gothic Light" charset="0"/>
                <a:ea typeface="Coco Gothic Light" charset="0"/>
                <a:cs typeface="Coco Gothic Light" charset="0"/>
              </a:rPr>
              <a:t>: high dynamic range (HDR) imaging</a:t>
            </a:r>
          </a:p>
          <a:p>
            <a:endParaRPr kumimoji="1" lang="ko-KR" altLang="en-US" sz="1800" dirty="0">
              <a:latin typeface="Coco Gothic Light" charset="0"/>
              <a:ea typeface="Coco Gothic Light" charset="0"/>
              <a:cs typeface="Coco Gothic Light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494" y="1459857"/>
            <a:ext cx="3345224" cy="13501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230" y="2495607"/>
            <a:ext cx="3450056" cy="16543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5" y="4266197"/>
            <a:ext cx="1737352" cy="13369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2853" y="4266197"/>
            <a:ext cx="1742369" cy="133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98118" y="1371847"/>
            <a:ext cx="84618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Weighted sum of cluster centers</a:t>
            </a: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 </a:t>
            </a: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/>
            </a:r>
            <a:b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</a:b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with CNN’s output :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probability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distribution over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clusters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56" y="2457886"/>
            <a:ext cx="7647531" cy="35067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301" y="4211238"/>
            <a:ext cx="1132646" cy="1296183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Illumination Estimation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59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Summary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90988-FFB1-42F3-BFB5-BDD50E9B6C12}" type="slidenum">
              <a:rPr kumimoji="0" lang="en-US" altLang="ko-KR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Calibri" pitchFamily="34" charset="0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Calibri" pitchFamily="34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67544" y="836712"/>
            <a:ext cx="8219256" cy="5400823"/>
          </a:xfrm>
        </p:spPr>
        <p:txBody>
          <a:bodyPr/>
          <a:lstStyle/>
          <a:p>
            <a:r>
              <a:rPr lang="en-US" altLang="ko-KR" sz="2800" dirty="0" smtClean="0"/>
              <a:t>Image Processing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 - Color Constancy (White Balance)</a:t>
            </a:r>
            <a:br>
              <a:rPr lang="en-US" altLang="ko-KR" sz="2800" dirty="0" smtClean="0"/>
            </a:br>
            <a:r>
              <a:rPr lang="en-US" altLang="ko-KR" sz="2800" dirty="0" smtClean="0"/>
              <a:t>     - Colorization</a:t>
            </a:r>
            <a:br>
              <a:rPr lang="en-US" altLang="ko-KR" sz="2800" dirty="0" smtClean="0"/>
            </a:br>
            <a:r>
              <a:rPr lang="en-US" altLang="ko-KR" sz="2800" dirty="0" smtClean="0"/>
              <a:t>     - Super-Resolution</a:t>
            </a:r>
            <a:br>
              <a:rPr lang="en-US" altLang="ko-KR" sz="2800" dirty="0" smtClean="0"/>
            </a:br>
            <a:r>
              <a:rPr lang="en-US" altLang="ko-KR" sz="2800" dirty="0" smtClean="0"/>
              <a:t>     - In-camera image processing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4546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12889"/>
            <a:ext cx="9144000" cy="14675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2" y="1086556"/>
            <a:ext cx="4840110" cy="484011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161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4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51676" y="1227680"/>
            <a:ext cx="8461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Real Examples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010" y="1864290"/>
            <a:ext cx="5660998" cy="4891841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Illumination Estimation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3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3825" y="1240317"/>
              <a:ext cx="8906006" cy="55033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269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53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93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2775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471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275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1590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2786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Method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Mean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Median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Trimean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Best-25%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Worst-25%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691">
                    <a:tc rowSpan="10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Statistics</a:t>
                          </a:r>
                          <a:b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</a:br>
                          <a: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Based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Grey-world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6.36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6.28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6.28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2.33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10.58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White-patch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7.55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5.68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6.36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1.45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16.15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Shades-of-Grey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4.93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4.01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4.23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1.14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10.22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General Grey-world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4.67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3.46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3.81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0.98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10.21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293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sz="1100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11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-order Grey-Edge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5.33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4.52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4.73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1.86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10.05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0545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ko-KR" sz="1100" i="1" kern="1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1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1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𝑛𝑑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-order Grey-Edge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5.13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4.44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4.63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2.11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9.27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19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Bright-and-dark Colors PCA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3.52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2.14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2.47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8.74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Double-</a:t>
                          </a:r>
                          <a:r>
                            <a:rPr lang="en-US" sz="1100" kern="100" dirty="0" err="1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Opponency</a:t>
                          </a: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4.03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9.35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278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Local Surface Reflectance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3.31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2.87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1.14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6.39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Grey Pixels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4.6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5691">
                    <a:tc rowSpan="17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Learning</a:t>
                          </a:r>
                          <a:b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</a:br>
                          <a: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Based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Pixel-based Gamut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2.33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2.92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10.75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Edge-based Gamut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6.72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2.05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13.5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278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Intersection-based Gamut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4.21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2.34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2.91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10.78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Regression (SVR)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8.08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6.73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7.19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3.35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14.92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Bayesian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4.82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3.46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3.89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1.26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10.51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Spatio</a:t>
                          </a: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-spectral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3.59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2.96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3.05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0.91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7.45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278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High-level Visual Information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3.48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2.47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2.61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0.84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8.03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Natural Image Statistics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4.19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3.13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3.45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9.24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20814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CART-based </a:t>
                          </a:r>
                          <a:r>
                            <a:rPr lang="en-US" sz="1100" kern="100" dirty="0" smtClean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Combination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2.91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3.23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1.02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8.29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7013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Bilayer Sparse-Coding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2.8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Exemplar-based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2.89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2.27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2.42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0.82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5.98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19 Edge Moments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  <a:tr h="2278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Simple Feature Regression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2.42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1.65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1.75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0.38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5.87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3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Alexnet+SVR</a:t>
                          </a: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4.74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3.09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3.52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11.11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4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CNN </a:t>
                          </a:r>
                          <a:r>
                            <a:rPr lang="en-US" sz="1100" kern="100" dirty="0" smtClean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Regression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2.63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1.98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2.13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0.74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5.64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5"/>
                      </a:ext>
                    </a:extLst>
                  </a:tr>
                  <a:tr h="24870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Luminance-to-Chromaticity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2.56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1.67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1.89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6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Proposed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2.16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1.47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1.61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0.37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5.12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9202826"/>
                  </p:ext>
                </p:extLst>
              </p:nvPr>
            </p:nvGraphicFramePr>
            <p:xfrm>
              <a:off x="113825" y="1240317"/>
              <a:ext cx="8906006" cy="550337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269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53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893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2775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6471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2755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11590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2786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Method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Mean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Median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Trimean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Best-25%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Worst-25%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691">
                    <a:tc rowSpan="10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Statistics</a:t>
                          </a:r>
                          <a:b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</a:br>
                          <a: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Based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Grey-world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6.36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6.28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6.28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2.33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10.58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White-patch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7.55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5.68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6.36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1.45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16.15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Shades-of-Grey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4.93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4.01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4.23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1.14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10.22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General Grey-world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4.67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3.46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3.81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0.98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10.21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19293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6025" marR="36025" marT="0" marB="0">
                        <a:blipFill>
                          <a:blip r:embed="rId3"/>
                          <a:stretch>
                            <a:fillRect l="-39535" t="-528125" r="-239018" b="-2259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5.33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4.52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4.73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1.86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10.05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05457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36025" marR="36025" marT="0" marB="0">
                        <a:blipFill>
                          <a:blip r:embed="rId3"/>
                          <a:stretch>
                            <a:fillRect l="-39535" t="-591176" r="-239018" b="-2026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5.13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4.44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4.63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2.11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9.27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18192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Bright-and-dark Colors PCA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3.52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2.14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2.47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8.74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Double-</a:t>
                          </a:r>
                          <a:r>
                            <a:rPr lang="en-US" sz="1100" kern="100" dirty="0" err="1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Opponency</a:t>
                          </a: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4.03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9.35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278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Local Surface Reflectance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3.31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2.87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1.14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6.39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Grey Pixels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4.6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185691">
                    <a:tc rowSpan="17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Learning</a:t>
                          </a:r>
                          <a:b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</a:br>
                          <a:r>
                            <a:rPr lang="en-US" sz="1400" b="1" kern="100" dirty="0" smtClean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r>
                            <a:rPr lang="en-US" sz="1400" b="1" kern="100" dirty="0"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Based</a:t>
                          </a:r>
                          <a:endParaRPr lang="ko-KR" sz="1400" b="1" kern="100" dirty="0"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 anchor="ctr"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Pixel-based Gamut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2.33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2.92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10.75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Edge-based Gamut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6.72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2.05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13.5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278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Intersection-based Gamut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4.21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2.34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2.91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10.78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Regression (SVR)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8.08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6.73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7.19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3.35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14.92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Bayesian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4.82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3.46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3.89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1.26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10.51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Spatio</a:t>
                          </a: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-spectral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3.59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2.96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3.05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0.91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7.45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278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High-level Visual Information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3.48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2.47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2.61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0.84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8.03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Natural Image Statistics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4.19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3.13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3.45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9.24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  <a:tr h="208143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CART-based </a:t>
                          </a:r>
                          <a:r>
                            <a:rPr lang="en-US" sz="1100" kern="100" dirty="0" smtClean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Combination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2.91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3.23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1.02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8.29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19"/>
                      </a:ext>
                    </a:extLst>
                  </a:tr>
                  <a:tr h="170138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Bilayer Sparse-Coding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2.8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10.8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0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Exemplar-based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2.89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2.27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2.42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0.82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5.98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1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19 Edge Moments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2"/>
                      </a:ext>
                    </a:extLst>
                  </a:tr>
                  <a:tr h="22786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Simple Feature Regression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2.42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1.65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1.75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0.38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5.87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3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 err="1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Alexnet+SVR</a:t>
                          </a: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 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4.74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3.09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3.52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11.11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4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CNN </a:t>
                          </a:r>
                          <a:r>
                            <a:rPr lang="en-US" sz="1100" kern="100" dirty="0" smtClean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Regression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2.63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1.98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2.13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0.74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5.64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5"/>
                      </a:ext>
                    </a:extLst>
                  </a:tr>
                  <a:tr h="248705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kern="100" dirty="0" smtClean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Luminance-to-Chromaticity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2.56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1.67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1.89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kern="100" dirty="0">
                              <a:solidFill>
                                <a:schemeClr val="tx1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-</a:t>
                          </a:r>
                          <a:endParaRPr lang="ko-KR" sz="1100" kern="100" dirty="0">
                            <a:solidFill>
                              <a:schemeClr val="tx1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6"/>
                      </a:ext>
                    </a:extLst>
                  </a:tr>
                  <a:tr h="185691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Proposed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2.16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1.47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1.61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0.37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100" b="1" kern="100" dirty="0">
                              <a:solidFill>
                                <a:srgbClr val="FF0000"/>
                              </a:solidFill>
                              <a:effectLst/>
                              <a:latin typeface="Segoe UI" panose="020B0502040204020203" pitchFamily="34" charset="0"/>
                              <a:ea typeface="Arial Unicode MS" panose="020B0604020202020204" pitchFamily="50" charset="-127"/>
                              <a:cs typeface="Segoe UI" panose="020B0502040204020203" pitchFamily="34" charset="0"/>
                            </a:rPr>
                            <a:t>5.12</a:t>
                          </a:r>
                          <a:endParaRPr lang="ko-KR" sz="1100" b="1" kern="100" dirty="0">
                            <a:solidFill>
                              <a:srgbClr val="FF0000"/>
                            </a:solidFill>
                            <a:effectLst/>
                            <a:latin typeface="Segoe UI" panose="020B0502040204020203" pitchFamily="34" charset="0"/>
                            <a:ea typeface="Arial Unicode MS" panose="020B0604020202020204" pitchFamily="50" charset="-127"/>
                            <a:cs typeface="Segoe UI" panose="020B0502040204020203" pitchFamily="34" charset="0"/>
                          </a:endParaRPr>
                        </a:p>
                      </a:txBody>
                      <a:tcPr marL="36025" marR="36025" marT="0" marB="0"/>
                    </a:tc>
                    <a:extLst>
                      <a:ext uri="{0D108BD9-81ED-4DB2-BD59-A6C34878D82A}">
                        <a16:rowId xmlns:a16="http://schemas.microsoft.com/office/drawing/2014/main" val="100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Results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29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/>
          <p:nvPr/>
        </p:nvSpPr>
        <p:spPr>
          <a:xfrm>
            <a:off x="343985" y="344850"/>
            <a:ext cx="829504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White Balancing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38" y="1472634"/>
            <a:ext cx="8864323" cy="51267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488555" y="2875086"/>
            <a:ext cx="1426846" cy="967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486650" y="5495048"/>
            <a:ext cx="1426846" cy="967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17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AGENDA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836712"/>
            <a:ext cx="8219256" cy="5400823"/>
          </a:xfrm>
        </p:spPr>
        <p:txBody>
          <a:bodyPr/>
          <a:lstStyle/>
          <a:p>
            <a:r>
              <a:rPr lang="en-US" altLang="ko-KR" sz="2800" dirty="0" smtClean="0"/>
              <a:t>Image Processing</a:t>
            </a:r>
            <a:endParaRPr lang="en-US" altLang="ko-KR" sz="2800" dirty="0" smtClean="0"/>
          </a:p>
          <a:p>
            <a:pPr marL="0" indent="0">
              <a:buNone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  - Color Constancy (White Balance)</a:t>
            </a:r>
            <a:br>
              <a:rPr lang="en-US" altLang="ko-KR" sz="2800" dirty="0" smtClean="0"/>
            </a:br>
            <a:r>
              <a:rPr lang="en-US" altLang="ko-KR" sz="2800" dirty="0" smtClean="0"/>
              <a:t>     - Colorization</a:t>
            </a:r>
            <a:br>
              <a:rPr lang="en-US" altLang="ko-KR" sz="2800" dirty="0" smtClean="0"/>
            </a:br>
            <a:r>
              <a:rPr lang="en-US" altLang="ko-KR" sz="2800" dirty="0" smtClean="0"/>
              <a:t>     - Super-Resolution</a:t>
            </a:r>
            <a:br>
              <a:rPr lang="en-US" altLang="ko-KR" sz="2800" dirty="0" smtClean="0"/>
            </a:br>
            <a:r>
              <a:rPr lang="en-US" altLang="ko-KR" sz="2800" dirty="0" smtClean="0"/>
              <a:t>     - In-camera image processing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endParaRPr lang="ko-KR" altLang="en-US" sz="28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D90988-FFB1-42F3-BFB5-BDD50E9B6C12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2</a:t>
            </a:fld>
            <a:endParaRPr lang="en-US" altLang="ko-K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14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/>
          <p:nvPr/>
        </p:nvSpPr>
        <p:spPr>
          <a:xfrm>
            <a:off x="343985" y="344850"/>
            <a:ext cx="829504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White Balancing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9" y="1474986"/>
            <a:ext cx="8863200" cy="238264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488555" y="2875086"/>
            <a:ext cx="1426846" cy="967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79" y="4097053"/>
            <a:ext cx="8863200" cy="23881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86650" y="5495048"/>
            <a:ext cx="1426846" cy="9673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91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/>
        </p:nvSpPr>
        <p:spPr>
          <a:xfrm>
            <a:off x="343985" y="344850"/>
            <a:ext cx="829504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Feature Visualization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4885" y="1384591"/>
            <a:ext cx="4618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First convolutional layer’s weight</a:t>
            </a:r>
            <a:endParaRPr kumimoji="0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565" y="1950719"/>
            <a:ext cx="5938964" cy="46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84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/>
        </p:nvSpPr>
        <p:spPr>
          <a:xfrm>
            <a:off x="343985" y="344850"/>
            <a:ext cx="829504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Feature Visualization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85" y="2215588"/>
            <a:ext cx="8451215" cy="4446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731" y="1218663"/>
            <a:ext cx="86632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5</a:t>
            </a:r>
            <a:r>
              <a:rPr kumimoji="0" lang="en-US" altLang="ko-KR" sz="2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th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 convolutional layer:</a:t>
            </a:r>
            <a:b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</a:b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mean of top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300 receptive ﬁelds that give the largest response</a:t>
            </a:r>
            <a:endParaRPr kumimoji="0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01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799" y="1042576"/>
            <a:ext cx="5752282" cy="5805264"/>
          </a:xfrm>
          <a:prstGeom prst="rect">
            <a:avLst/>
          </a:prstGeom>
        </p:spPr>
      </p:pic>
      <p:sp>
        <p:nvSpPr>
          <p:cNvPr id="6" name="Rectangle 2"/>
          <p:cNvSpPr/>
          <p:nvPr/>
        </p:nvSpPr>
        <p:spPr>
          <a:xfrm>
            <a:off x="343985" y="344850"/>
            <a:ext cx="829504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Feature Visualization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731" y="1218663"/>
            <a:ext cx="38286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Final fully-connected layer:</a:t>
            </a:r>
            <a:b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</a:b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t-SNE embedding</a:t>
            </a:r>
            <a:endParaRPr kumimoji="0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58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/>
        </p:nvSpPr>
        <p:spPr>
          <a:xfrm>
            <a:off x="343985" y="344850"/>
            <a:ext cx="829504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Synthetic experiment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731" y="1218663"/>
            <a:ext cx="8610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Synthetically generate test samples using different illumination</a:t>
            </a:r>
            <a:endParaRPr kumimoji="0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" y="1971747"/>
            <a:ext cx="9034145" cy="43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/>
        </p:nvSpPr>
        <p:spPr>
          <a:xfrm>
            <a:off x="343985" y="344850"/>
            <a:ext cx="8295048" cy="7078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Failure cases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86359" y="1315540"/>
            <a:ext cx="661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Arial Unicode MS" panose="020B0604020202020204" pitchFamily="50" charset="-127"/>
                <a:cs typeface="Segoe UI" panose="020B0502040204020203" pitchFamily="34" charset="0"/>
              </a:rPr>
              <a:t>   Unrealistic scenes          Wrong ground truth</a:t>
            </a:r>
            <a:endParaRPr kumimoji="0" lang="en-US" altLang="ko-KR" sz="2400" b="0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Arial Unicode MS" panose="020B0604020202020204" pitchFamily="50" charset="-127"/>
              <a:cs typeface="Segoe UI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b="55700"/>
          <a:stretch/>
        </p:blipFill>
        <p:spPr>
          <a:xfrm>
            <a:off x="1029746" y="1777205"/>
            <a:ext cx="6923525" cy="2444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4267"/>
          <a:stretch/>
        </p:blipFill>
        <p:spPr>
          <a:xfrm>
            <a:off x="1029746" y="4131652"/>
            <a:ext cx="6923525" cy="25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colorization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8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213893" y="5257599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 sz="900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27</a:t>
            </a:fld>
            <a:endParaRPr lang="ko-KR" altLang="en-US" sz="900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7135" y="1321824"/>
            <a:ext cx="34934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Introduction: Image Colorization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3647" t="1625" r="1674" b="2461"/>
          <a:stretch/>
        </p:blipFill>
        <p:spPr>
          <a:xfrm>
            <a:off x="1607153" y="4784867"/>
            <a:ext cx="1221045" cy="9454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147" y="4782154"/>
            <a:ext cx="1241556" cy="962924"/>
          </a:xfrm>
          <a:prstGeom prst="rect">
            <a:avLst/>
          </a:prstGeom>
        </p:spPr>
      </p:pic>
      <p:sp>
        <p:nvSpPr>
          <p:cNvPr id="51" name="부제목 2"/>
          <p:cNvSpPr txBox="1">
            <a:spLocks/>
          </p:cNvSpPr>
          <p:nvPr/>
        </p:nvSpPr>
        <p:spPr>
          <a:xfrm>
            <a:off x="1024029" y="1881067"/>
            <a:ext cx="4263994" cy="301724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User guided edit propagation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</a:pPr>
            <a:endParaRPr lang="en-US" altLang="ko-KR" sz="12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Data-driven automatic colorization</a:t>
            </a:r>
            <a:endParaRPr lang="en-US" altLang="ko-KR" sz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7640"/>
          <a:stretch/>
        </p:blipFill>
        <p:spPr>
          <a:xfrm>
            <a:off x="1909496" y="2359281"/>
            <a:ext cx="4823144" cy="1656451"/>
          </a:xfrm>
          <a:prstGeom prst="rect">
            <a:avLst/>
          </a:prstGeom>
        </p:spPr>
      </p:pic>
      <p:sp>
        <p:nvSpPr>
          <p:cNvPr id="13" name="사각형: 둥근 모서리 12"/>
          <p:cNvSpPr/>
          <p:nvPr/>
        </p:nvSpPr>
        <p:spPr>
          <a:xfrm>
            <a:off x="3533545" y="4981098"/>
            <a:ext cx="1526459" cy="55939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 latinLnBrk="0"/>
            <a:r>
              <a:rPr lang="en-US" altLang="ko-KR" sz="1350" dirty="0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t>Colorization Method</a:t>
            </a:r>
            <a:endParaRPr lang="ko-KR" altLang="en-US" sz="1350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cxnSp>
        <p:nvCxnSpPr>
          <p:cNvPr id="17" name="직선 화살표 연결선 16"/>
          <p:cNvCxnSpPr>
            <a:stCxn id="5" idx="3"/>
            <a:endCxn id="13" idx="1"/>
          </p:cNvCxnSpPr>
          <p:nvPr/>
        </p:nvCxnSpPr>
        <p:spPr>
          <a:xfrm>
            <a:off x="2828199" y="5257599"/>
            <a:ext cx="705347" cy="319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13" idx="3"/>
            <a:endCxn id="9" idx="1"/>
          </p:cNvCxnSpPr>
          <p:nvPr/>
        </p:nvCxnSpPr>
        <p:spPr>
          <a:xfrm>
            <a:off x="5060004" y="5260794"/>
            <a:ext cx="811143" cy="282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995699" y="-141912"/>
            <a:ext cx="8380573" cy="21387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342900" rtl="0" eaLnBrk="1" latinLnBrk="1" hangingPunct="1">
              <a:spcBef>
                <a:spcPct val="0"/>
              </a:spcBef>
              <a:buNone/>
              <a:defRPr sz="3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latinLnBrk="0"/>
            <a:r>
              <a:rPr lang="es-MX" altLang="ko-KR" sz="20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Let</a:t>
            </a:r>
            <a:r>
              <a:rPr lang="ko-KR" altLang="en-US" sz="20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altLang="ko-KR" sz="20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there be Color!: Joint End-to-end Learning of Global and Local Image Priors for Automatic Image Colorization with Simultaneous Classification</a:t>
            </a:r>
            <a:r>
              <a:rPr lang="en-US" altLang="ko-KR" sz="28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/>
            </a:r>
            <a:br>
              <a:rPr lang="en-US" altLang="ko-KR" sz="2800" b="1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endParaRPr lang="en-US" altLang="ko-KR" sz="2800" b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82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213893" y="5257599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 sz="900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28</a:t>
            </a:fld>
            <a:endParaRPr lang="ko-KR" altLang="en-US" sz="900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7135" y="1321824"/>
            <a:ext cx="34934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Introduction: Image Colorization</a:t>
            </a:r>
          </a:p>
        </p:txBody>
      </p:sp>
      <p:sp>
        <p:nvSpPr>
          <p:cNvPr id="51" name="부제목 2"/>
          <p:cNvSpPr txBox="1">
            <a:spLocks/>
          </p:cNvSpPr>
          <p:nvPr/>
        </p:nvSpPr>
        <p:spPr>
          <a:xfrm>
            <a:off x="1047135" y="1781339"/>
            <a:ext cx="4263994" cy="301724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Global image 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priors, which are extracted from the entire images.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Local image 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features, which are computed from small image patches.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Fuse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them together to perform the final colorization.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048" y="2030242"/>
            <a:ext cx="2898220" cy="31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06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213893" y="5257599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 sz="900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29</a:t>
            </a:fld>
            <a:endParaRPr lang="ko-KR" altLang="en-US" sz="900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7135" y="1321824"/>
            <a:ext cx="34934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Introduction: Image Colorization</a:t>
            </a:r>
          </a:p>
        </p:txBody>
      </p:sp>
      <p:sp>
        <p:nvSpPr>
          <p:cNvPr id="51" name="부제목 2"/>
          <p:cNvSpPr txBox="1">
            <a:spLocks/>
          </p:cNvSpPr>
          <p:nvPr/>
        </p:nvSpPr>
        <p:spPr>
          <a:xfrm>
            <a:off x="1047135" y="1781339"/>
            <a:ext cx="4263994" cy="301724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Global image 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priors, which are extracted from the entire images.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Local image 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features, which are computed from small image patches.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Fuse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them together to perform the final colorization.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Predict the chrominance of a grayscale image using </a:t>
            </a: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CIEL*a*b*.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Everything is learnt in an </a:t>
            </a: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end-to-end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fashion.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Change the </a:t>
            </a: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style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of the resulting colorization.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endParaRPr lang="en-US" altLang="ko-KR" sz="12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620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Color Constancy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493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latinLnBrk="0"/>
            <a:fld id="{CA7FA32B-DB7F-42C6-819A-2C7D08DE6B1E}" type="slidenum">
              <a:rPr lang="ko-KR" altLang="en-US" sz="900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30</a:t>
            </a:fld>
            <a:endParaRPr lang="ko-KR" altLang="en-US" sz="900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267" y="1065415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CIEL*a*b* Color Space</a:t>
            </a:r>
            <a:endParaRPr lang="en-US" altLang="ko-KR" b="1" dirty="0">
              <a:solidFill>
                <a:prstClr val="white">
                  <a:lumMod val="75000"/>
                  <a:lumOff val="25000"/>
                </a:prstClr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942" y="1171065"/>
            <a:ext cx="2491575" cy="1918513"/>
          </a:xfrm>
          <a:prstGeom prst="rect">
            <a:avLst/>
          </a:prstGeom>
        </p:spPr>
      </p:pic>
      <p:pic>
        <p:nvPicPr>
          <p:cNvPr id="1026" name="Picture 2" descr="cie lch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942" y="3348569"/>
            <a:ext cx="2725010" cy="241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관련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32" y="2130321"/>
            <a:ext cx="2755129" cy="242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537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401922" y="2868072"/>
            <a:ext cx="8340173" cy="829227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 latinLnBrk="0"/>
            <a:endParaRPr lang="ko-KR" altLang="en-US" sz="1350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06547" y="2868072"/>
            <a:ext cx="2930932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342900" latinLnBrk="0"/>
            <a:r>
              <a:rPr lang="en-US" altLang="ko-KR" sz="4050" b="1" dirty="0">
                <a:ln w="12700">
                  <a:solidFill>
                    <a:srgbClr val="30ACEC"/>
                  </a:solidFill>
                  <a:prstDash val="solid"/>
                </a:ln>
                <a:solidFill>
                  <a:srgbClr val="CDD0D1">
                    <a:lumMod val="75000"/>
                  </a:srgbClr>
                </a:solidFill>
                <a:effectLst>
                  <a:outerShdw dist="38100" dir="2640000" algn="bl" rotWithShape="0">
                    <a:srgbClr val="30ACEC"/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Architecture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31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9198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32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3789" y="908574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Network Architecture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41" y="1799908"/>
            <a:ext cx="7622229" cy="313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33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33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2783" y="826475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Network Architecture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45" y="1517723"/>
            <a:ext cx="7622229" cy="3131259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756949" y="2516444"/>
            <a:ext cx="1378380" cy="90702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latinLnBrk="0"/>
            <a:endParaRPr lang="ko-KR" altLang="en-US" sz="1350" dirty="0">
              <a:solidFill>
                <a:prstClr val="white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456956" y="4750824"/>
            <a:ext cx="7609655" cy="11466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Fusion of local and global features from images to colorize an image automatically.</a:t>
            </a: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8495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34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2783" y="826475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Network Architecture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406" y="1525097"/>
            <a:ext cx="7622229" cy="313125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1405336" y="4740900"/>
            <a:ext cx="7609655" cy="11466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Fusion of local and global features from images to colorize an image automatically.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End-to-end network</a:t>
            </a: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9" name="화살표: 오른쪽으로 구부러짐 8"/>
          <p:cNvSpPr/>
          <p:nvPr/>
        </p:nvSpPr>
        <p:spPr>
          <a:xfrm rot="15850551">
            <a:off x="3059287" y="1629761"/>
            <a:ext cx="910412" cy="4294762"/>
          </a:xfrm>
          <a:prstGeom prst="curvedRightArrow">
            <a:avLst>
              <a:gd name="adj1" fmla="val 25000"/>
              <a:gd name="adj2" fmla="val 50000"/>
              <a:gd name="adj3" fmla="val 51994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latinLnBrk="0"/>
            <a:endParaRPr lang="ko-KR" altLang="en-US" sz="135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2" name="화살표: 왼쪽/오른쪽 11"/>
          <p:cNvSpPr/>
          <p:nvPr/>
        </p:nvSpPr>
        <p:spPr>
          <a:xfrm rot="615924">
            <a:off x="2157399" y="2750023"/>
            <a:ext cx="4912159" cy="295808"/>
          </a:xfrm>
          <a:prstGeom prst="leftRightArrow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latinLnBrk="0"/>
            <a:endParaRPr lang="ko-KR" altLang="en-US" sz="1350">
              <a:solidFill>
                <a:prstClr val="white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318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35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2783" y="826475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Network Architecture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944" y="1453852"/>
            <a:ext cx="7622229" cy="3131259"/>
          </a:xfrm>
          <a:prstGeom prst="rect">
            <a:avLst/>
          </a:prstGeom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1456956" y="4750824"/>
            <a:ext cx="7609655" cy="11466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Fusion of local and global features from images to colorize an image automatically.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End-to-end network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 user-intervention-free approach (Data-driven method)</a:t>
            </a: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1240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36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2783" y="826475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Network Architecture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456956" y="4750824"/>
            <a:ext cx="7609655" cy="11466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Fusion of local and global features from images to colorize an image automatically.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End-to-end network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 user-intervention-free approach (Data-driven method)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Using Classification labels to increase performance.</a:t>
            </a: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618" b="6130"/>
          <a:stretch/>
        </p:blipFill>
        <p:spPr>
          <a:xfrm>
            <a:off x="852631" y="1447185"/>
            <a:ext cx="7737766" cy="3083378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721513" y="3527190"/>
            <a:ext cx="1378380" cy="90702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latinLnBrk="0"/>
            <a:endParaRPr lang="ko-KR" altLang="en-US" sz="1350" dirty="0">
              <a:solidFill>
                <a:prstClr val="white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58857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401922" y="2868072"/>
            <a:ext cx="8340173" cy="829227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 latinLnBrk="0"/>
            <a:endParaRPr lang="ko-KR" altLang="en-US" sz="1350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91664" y="2868072"/>
            <a:ext cx="656070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342900" latinLnBrk="0"/>
            <a:r>
              <a:rPr lang="en-US" altLang="ko-KR" sz="4050" b="1" dirty="0">
                <a:ln w="12700">
                  <a:solidFill>
                    <a:srgbClr val="30ACEC"/>
                  </a:solidFill>
                  <a:prstDash val="solid"/>
                </a:ln>
                <a:solidFill>
                  <a:srgbClr val="CDD0D1">
                    <a:lumMod val="75000"/>
                  </a:srgbClr>
                </a:solidFill>
                <a:effectLst>
                  <a:outerShdw dist="38100" dir="2640000" algn="bl" rotWithShape="0">
                    <a:srgbClr val="30ACEC"/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Joint Global and Local Model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37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933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38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0283" y="1096362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Low-Level Features Network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442208" y="4337870"/>
            <a:ext cx="7609655" cy="11466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Convolutional Layers  6.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Stride = 2 instead of </a:t>
            </a:r>
            <a:r>
              <a:rPr lang="en-US" altLang="ko-KR" sz="12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maxpooling</a:t>
            </a: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Arbitrary resolution as input images.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Global feature networks requires 224 x 224 images sizes.</a:t>
            </a: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618" r="43239" b="6130"/>
          <a:stretch/>
        </p:blipFill>
        <p:spPr>
          <a:xfrm>
            <a:off x="4451712" y="1753330"/>
            <a:ext cx="3407162" cy="24223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158" y="2070189"/>
            <a:ext cx="2021681" cy="1585913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958349" y="3054760"/>
            <a:ext cx="538316" cy="405581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latinLnBrk="0"/>
            <a:endParaRPr lang="ko-KR" altLang="en-US" sz="1350" dirty="0">
              <a:solidFill>
                <a:prstClr val="white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583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39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248" y="1061491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Global Image Features Network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442209" y="4337870"/>
            <a:ext cx="6403934" cy="11466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Convolutional Layers 4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Fully-Connected Layers 3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Fixed size of 224 x 224 pixels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Output 256-dimensional vector</a:t>
            </a: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618" r="43239" b="6130"/>
          <a:stretch/>
        </p:blipFill>
        <p:spPr>
          <a:xfrm>
            <a:off x="4350652" y="1687960"/>
            <a:ext cx="3495491" cy="24851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17" y="1907840"/>
            <a:ext cx="1978819" cy="181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3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131" y="1832622"/>
            <a:ext cx="8968636" cy="1338273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Approaching the Computational Color Constancy as a Classiﬁcation Problem through Deep Learning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022231" y="3522849"/>
          <a:ext cx="712176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1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0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u="sng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Seoung</a:t>
                      </a:r>
                      <a:r>
                        <a:rPr lang="en-US" altLang="ko-KR" sz="2400" b="0" u="sng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2400" b="0" u="sng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Wug</a:t>
                      </a:r>
                      <a:r>
                        <a:rPr lang="en-US" altLang="ko-KR" sz="2400" b="0" u="sng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 Oh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2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Yonsei</a:t>
                      </a:r>
                      <a:r>
                        <a:rPr lang="en-US" altLang="ko-KR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 University</a:t>
                      </a:r>
                      <a:endParaRPr lang="ko-KR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Arial Unicode MS" panose="020B0604020202020204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Seon</a:t>
                      </a:r>
                      <a:r>
                        <a:rPr lang="en-US" altLang="ko-KR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2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Joo</a:t>
                      </a:r>
                      <a:r>
                        <a:rPr lang="en-US" altLang="ko-KR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 Kim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altLang="ko-KR" sz="2400" b="0" dirty="0" err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Yonsei</a:t>
                      </a:r>
                      <a:r>
                        <a:rPr lang="en-US" altLang="ko-KR" sz="24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 University</a:t>
                      </a:r>
                      <a:endParaRPr lang="ko-KR" altLang="en-US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Arial Unicode MS" panose="020B0604020202020204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399448" y="4789204"/>
          <a:ext cx="4328002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Arial Unicode MS" panose="020B0604020202020204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Pattern Recognition,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ea typeface="Arial Unicode MS" panose="020B0604020202020204" pitchFamily="50" charset="-127"/>
                          <a:cs typeface="Segoe UI" panose="020B0502040204020203" pitchFamily="34" charset="0"/>
                        </a:rPr>
                        <a:t>2017</a:t>
                      </a:r>
                      <a:endParaRPr lang="ko-KR" altLang="en-US" sz="2400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egoe UI" panose="020B0502040204020203" pitchFamily="34" charset="0"/>
                        <a:ea typeface="Arial Unicode MS" panose="020B0604020202020204" pitchFamily="50" charset="-127"/>
                        <a:cs typeface="Segoe UI" panose="020B0502040204020203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73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40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8537" y="1055075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Mid-Level Features Network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442208" y="4337870"/>
            <a:ext cx="7609655" cy="11466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Fully Convolutional Networks 2.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srgbClr val="FFFF00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Output with depth of 256.</a:t>
            </a: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618" r="43239" b="6130"/>
          <a:stretch/>
        </p:blipFill>
        <p:spPr>
          <a:xfrm>
            <a:off x="4401925" y="1705280"/>
            <a:ext cx="3587723" cy="25506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27" y="2382900"/>
            <a:ext cx="2007394" cy="86439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688394" y="2132986"/>
            <a:ext cx="1370641" cy="60468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latinLnBrk="0"/>
            <a:endParaRPr lang="ko-KR" altLang="en-US" sz="1350" dirty="0">
              <a:solidFill>
                <a:prstClr val="white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8802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41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854" y="1061493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Fusing Global and Local Features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4924056" y="4719282"/>
            <a:ext cx="2722777" cy="11466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W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is a 256 x 512 weight matrix 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is a bias</a:t>
            </a: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23" y="4850904"/>
            <a:ext cx="2864644" cy="5786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376" y="1754095"/>
            <a:ext cx="4400550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72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42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6854" y="1061493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Colorization Network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1368466" y="4529598"/>
            <a:ext cx="7609655" cy="11466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Loss = </a:t>
            </a: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MSE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(output, target)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Last </a:t>
            </a:r>
            <a:r>
              <a:rPr lang="en-US" altLang="ko-KR" sz="1200" dirty="0" err="1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upsampling</a:t>
            </a: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by </a:t>
            </a: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nearest </a:t>
            </a:r>
            <a:r>
              <a:rPr lang="en-US" altLang="ko-KR" sz="1200" b="1" dirty="0" err="1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neighbour</a:t>
            </a: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technique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Output: </a:t>
            </a:r>
            <a:r>
              <a:rPr lang="en-US" altLang="ko-KR" sz="1200" b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a*, b*</a:t>
            </a:r>
          </a:p>
          <a:p>
            <a:pPr defTabSz="342900" latinLnBrk="0">
              <a:spcBef>
                <a:spcPct val="20000"/>
              </a:spcBef>
              <a:spcAft>
                <a:spcPts val="450"/>
              </a:spcAft>
              <a:buClr>
                <a:srgbClr val="30ACEC">
                  <a:lumMod val="75000"/>
                </a:srgbClr>
              </a:buClr>
              <a:buSzPct val="145000"/>
            </a:pPr>
            <a:endParaRPr lang="en-US" altLang="ko-KR" sz="150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391" y="1809060"/>
            <a:ext cx="3572500" cy="21742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02" y="1907165"/>
            <a:ext cx="2243138" cy="196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19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43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8363" y="1061494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Colorization with Classification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618" b="6130"/>
          <a:stretch/>
        </p:blipFill>
        <p:spPr>
          <a:xfrm>
            <a:off x="1278888" y="1640163"/>
            <a:ext cx="6521809" cy="25988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176" y="4592225"/>
            <a:ext cx="5279231" cy="642938"/>
          </a:xfrm>
          <a:prstGeom prst="rect">
            <a:avLst/>
          </a:prstGeom>
        </p:spPr>
      </p:pic>
      <p:sp>
        <p:nvSpPr>
          <p:cNvPr id="10" name="부제목 2"/>
          <p:cNvSpPr txBox="1">
            <a:spLocks/>
          </p:cNvSpPr>
          <p:nvPr/>
        </p:nvSpPr>
        <p:spPr>
          <a:xfrm>
            <a:off x="3374247" y="5187387"/>
            <a:ext cx="1052524" cy="30602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</a:pPr>
            <a:r>
              <a:rPr lang="en-US" altLang="ko-KR" sz="1200" b="1" i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Color Loss</a:t>
            </a:r>
            <a:endParaRPr lang="en-US" altLang="ko-KR" sz="1500" b="1" i="1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5424386" y="5187387"/>
            <a:ext cx="1755021" cy="306029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/>
              </a:buClr>
              <a:buSzPct val="145000"/>
            </a:pPr>
            <a:r>
              <a:rPr lang="en-US" altLang="ko-KR" sz="1200" b="1" i="1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Classification Loss</a:t>
            </a:r>
            <a:endParaRPr lang="en-US" altLang="ko-KR" sz="1500" b="1" i="1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6700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44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1383" y="1017252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Optimization and Learning</a:t>
            </a: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268335" y="1495898"/>
            <a:ext cx="7609655" cy="168131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More efficient with input images as 224 x 224 pixels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ADADELTA [</a:t>
            </a:r>
            <a:r>
              <a:rPr lang="en-US" altLang="ko-KR" sz="1350" dirty="0" err="1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Zeiler</a:t>
            </a: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2012]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Adaptively sets the learning rates for all the network parameters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Batch normalization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Randomly flip the images horizontally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618" b="6130"/>
          <a:stretch/>
        </p:blipFill>
        <p:spPr>
          <a:xfrm>
            <a:off x="1464690" y="3138163"/>
            <a:ext cx="6093860" cy="242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42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401920" y="2829204"/>
            <a:ext cx="8340173" cy="829227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 latinLnBrk="0"/>
            <a:endParaRPr lang="ko-KR" altLang="en-US" sz="1350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8518" y="2897569"/>
            <a:ext cx="7926978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342900" latinLnBrk="0"/>
            <a:r>
              <a:rPr lang="en-US" altLang="ko-KR" sz="4050" b="1" dirty="0">
                <a:ln w="12700">
                  <a:solidFill>
                    <a:srgbClr val="30ACEC"/>
                  </a:solidFill>
                  <a:prstDash val="solid"/>
                </a:ln>
                <a:solidFill>
                  <a:srgbClr val="CDD0D1">
                    <a:lumMod val="75000"/>
                  </a:srgbClr>
                </a:solidFill>
                <a:effectLst>
                  <a:outerShdw dist="38100" dir="2640000" algn="bl" rotWithShape="0">
                    <a:srgbClr val="30ACEC"/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Experiment Results and Discussion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45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7399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46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4141" y="1113114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Experimental Results and Discussion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980742" y="1395568"/>
            <a:ext cx="7609655" cy="283906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l-GR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α</a:t>
            </a: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= 1/300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Training images 2,327,958 (Places scene dataset)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Validation images 19,546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Batch size 128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11 epochs with 200,000 iterations each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Training time 3 weeks (NVIDIA Tesla K80 GPU)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553" y="3924916"/>
            <a:ext cx="5494242" cy="185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56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47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286" y="965629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Colorization Results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085" y="1501455"/>
            <a:ext cx="5607844" cy="41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42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48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5235" y="1009875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Comparison with State of the art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32" y="1743997"/>
            <a:ext cx="564356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43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49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06571" y="1009875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Style Transfer through Global Features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333" y="1678669"/>
            <a:ext cx="3675229" cy="3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6427" y="1323180"/>
            <a:ext cx="7886700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altLang="ko-KR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Color constancy</a:t>
            </a:r>
          </a:p>
          <a:p>
            <a:pPr marL="342900" lvl="1" indent="0">
              <a:buNone/>
            </a:pPr>
            <a:r>
              <a:rPr lang="en-US" altLang="ko-KR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Def. </a:t>
            </a:r>
            <a:r>
              <a:rPr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of the human color perception system </a:t>
            </a:r>
            <a:r>
              <a:rPr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ensures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 the perceived color of objects remains </a:t>
            </a:r>
            <a:r>
              <a:rPr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relatively constant </a:t>
            </a:r>
            <a:r>
              <a:rPr lang="en-US" altLang="ko-KR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under varying illumination </a:t>
            </a:r>
            <a:r>
              <a:rPr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conditions</a:t>
            </a:r>
          </a:p>
          <a:p>
            <a:pPr marL="457200" lvl="1" indent="0">
              <a:buNone/>
            </a:pPr>
            <a:endParaRPr lang="en-US" altLang="ko-KR" sz="28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90988-FFB1-42F3-BFB5-BDD50E9B6C12}" type="slidenum"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Arial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72" y="3087166"/>
            <a:ext cx="4665098" cy="34425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752" y="3053268"/>
            <a:ext cx="2307209" cy="3476472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Computational Color Constancy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25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50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5235" y="1009875"/>
            <a:ext cx="3731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Comparison of Color Space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232" y="1754343"/>
            <a:ext cx="4614863" cy="13930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14" y="3546066"/>
            <a:ext cx="28575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33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177022" y="5292626"/>
            <a:ext cx="413375" cy="273844"/>
          </a:xfrm>
        </p:spPr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51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1187" y="960489"/>
            <a:ext cx="289812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Limitations</a:t>
            </a: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1260962" y="1552658"/>
            <a:ext cx="6998135" cy="168131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Data-driven method, colorization depends of the similarity between the input images and the training dataset.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Color style transfer is strongly conditioned to images from the same class.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Long time for training (large dataset, 3 weeks).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The method does not explore the advantage of uniform color space as CIEL*a*b*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endParaRPr lang="en-US" altLang="ko-KR" sz="135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618" b="6130"/>
          <a:stretch/>
        </p:blipFill>
        <p:spPr>
          <a:xfrm>
            <a:off x="1464690" y="3138163"/>
            <a:ext cx="6093860" cy="242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09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401922" y="2868072"/>
            <a:ext cx="8340173" cy="829227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342900" latinLnBrk="0"/>
            <a:endParaRPr lang="ko-KR" altLang="en-US" sz="1350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78870" y="2868072"/>
            <a:ext cx="2586285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342900" latinLnBrk="0"/>
            <a:r>
              <a:rPr lang="en-US" altLang="ko-KR" sz="4050" b="1" dirty="0">
                <a:ln w="12700">
                  <a:solidFill>
                    <a:srgbClr val="30ACEC"/>
                  </a:solidFill>
                  <a:prstDash val="solid"/>
                </a:ln>
                <a:solidFill>
                  <a:srgbClr val="CDD0D1">
                    <a:lumMod val="75000"/>
                  </a:srgbClr>
                </a:solidFill>
                <a:effectLst>
                  <a:outerShdw dist="38100" dir="2640000" algn="bl" rotWithShape="0">
                    <a:srgbClr val="30ACEC"/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Conclusion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342900" latinLnBrk="0"/>
            <a:fld id="{CA7FA32B-DB7F-42C6-819A-2C7D08DE6B1E}" type="slidenum">
              <a:rPr lang="ko-KR" altLang="en-US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/>
              <a:t>52</a:t>
            </a:fld>
            <a:endParaRPr lang="ko-KR" altLang="en-US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1343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latinLnBrk="0"/>
            <a:endParaRPr lang="en-US" sz="1350">
              <a:solidFill>
                <a:prstClr val="white"/>
              </a:solidFill>
              <a:latin typeface="Corbel" panose="020B0503020204020204"/>
            </a:endParaRPr>
          </a:p>
        </p:txBody>
      </p:sp>
      <p:sp>
        <p:nvSpPr>
          <p:cNvPr id="15" name="Rectangle 1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2554795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 latinLnBrk="0">
              <a:defRPr/>
            </a:pPr>
            <a:endParaRPr lang="en-US" sz="135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17" name="Freeform 6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5" y="857251"/>
            <a:ext cx="644163" cy="2085718"/>
          </a:xfrm>
          <a:custGeom>
            <a:avLst/>
            <a:gdLst/>
            <a:ahLst/>
            <a:cxnLst/>
            <a:rect l="0" t="0" r="r" b="b"/>
            <a:pathLst>
              <a:path w="670" h="1753">
                <a:moveTo>
                  <a:pt x="0" y="1696"/>
                </a:moveTo>
                <a:lnTo>
                  <a:pt x="225" y="1753"/>
                </a:lnTo>
                <a:lnTo>
                  <a:pt x="670" y="0"/>
                </a:lnTo>
                <a:lnTo>
                  <a:pt x="430" y="0"/>
                </a:lnTo>
                <a:lnTo>
                  <a:pt x="0" y="169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19" name="Freeform 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857251"/>
            <a:ext cx="626858" cy="2003621"/>
          </a:xfrm>
          <a:custGeom>
            <a:avLst/>
            <a:gdLst/>
            <a:ahLst/>
            <a:cxnLst/>
            <a:rect l="0" t="0" r="r" b="b"/>
            <a:pathLst>
              <a:path w="652" h="1684">
                <a:moveTo>
                  <a:pt x="225" y="1684"/>
                </a:moveTo>
                <a:lnTo>
                  <a:pt x="652" y="0"/>
                </a:lnTo>
                <a:lnTo>
                  <a:pt x="411" y="0"/>
                </a:lnTo>
                <a:lnTo>
                  <a:pt x="0" y="1627"/>
                </a:lnTo>
                <a:lnTo>
                  <a:pt x="219" y="1681"/>
                </a:lnTo>
                <a:lnTo>
                  <a:pt x="225" y="1684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</p:sp>
      <p:sp>
        <p:nvSpPr>
          <p:cNvPr id="21" name="Freeform 12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2796623"/>
            <a:ext cx="1631560" cy="3204128"/>
          </a:xfrm>
          <a:custGeom>
            <a:avLst/>
            <a:gdLst/>
            <a:ahLst/>
            <a:cxnLst/>
            <a:rect l="0" t="0" r="r" b="b"/>
            <a:pathLst>
              <a:path w="1697" h="2693">
                <a:moveTo>
                  <a:pt x="0" y="0"/>
                </a:moveTo>
                <a:lnTo>
                  <a:pt x="1622" y="2693"/>
                </a:lnTo>
                <a:lnTo>
                  <a:pt x="1697" y="2693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23" name="Freeform 13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4309" y="2878719"/>
            <a:ext cx="2018057" cy="3122032"/>
          </a:xfrm>
          <a:custGeom>
            <a:avLst/>
            <a:gdLst/>
            <a:ahLst/>
            <a:cxnLst/>
            <a:rect l="0" t="0" r="r" b="b"/>
            <a:pathLst>
              <a:path w="2099" h="2624">
                <a:moveTo>
                  <a:pt x="2099" y="2624"/>
                </a:moveTo>
                <a:lnTo>
                  <a:pt x="0" y="0"/>
                </a:lnTo>
                <a:lnTo>
                  <a:pt x="2021" y="2624"/>
                </a:lnTo>
                <a:lnTo>
                  <a:pt x="2099" y="262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25" name="Freeform: Shape 24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71425" y="2875149"/>
            <a:ext cx="2178240" cy="3125602"/>
          </a:xfrm>
          <a:custGeom>
            <a:avLst/>
            <a:gdLst>
              <a:gd name="connsiteX0" fmla="*/ 0 w 2904320"/>
              <a:gd name="connsiteY0" fmla="*/ 0 h 4167469"/>
              <a:gd name="connsiteX1" fmla="*/ 288431 w 2904320"/>
              <a:gd name="connsiteY1" fmla="*/ 90425 h 4167469"/>
              <a:gd name="connsiteX2" fmla="*/ 2904320 w 2904320"/>
              <a:gd name="connsiteY2" fmla="*/ 3220465 h 4167469"/>
              <a:gd name="connsiteX3" fmla="*/ 2904320 w 2904320"/>
              <a:gd name="connsiteY3" fmla="*/ 4167469 h 4167469"/>
              <a:gd name="connsiteX4" fmla="*/ 2694589 w 2904320"/>
              <a:gd name="connsiteY4" fmla="*/ 4167469 h 4167469"/>
              <a:gd name="connsiteX5" fmla="*/ 3846 w 2904320"/>
              <a:gd name="connsiteY5" fmla="*/ 4759 h 41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4320" h="4167469">
                <a:moveTo>
                  <a:pt x="0" y="0"/>
                </a:moveTo>
                <a:lnTo>
                  <a:pt x="288431" y="90425"/>
                </a:lnTo>
                <a:lnTo>
                  <a:pt x="2904320" y="3220465"/>
                </a:lnTo>
                <a:lnTo>
                  <a:pt x="2904320" y="4167469"/>
                </a:lnTo>
                <a:lnTo>
                  <a:pt x="2694589" y="4167469"/>
                </a:lnTo>
                <a:lnTo>
                  <a:pt x="3846" y="475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27" name="Freeform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6068" y="2793053"/>
            <a:ext cx="2170926" cy="3207698"/>
          </a:xfrm>
          <a:custGeom>
            <a:avLst/>
            <a:gdLst/>
            <a:ahLst/>
            <a:cxnLst/>
            <a:rect l="0" t="0" r="r" b="b"/>
            <a:pathLst>
              <a:path w="2258" h="2696">
                <a:moveTo>
                  <a:pt x="2258" y="2696"/>
                </a:moveTo>
                <a:lnTo>
                  <a:pt x="264" y="111"/>
                </a:lnTo>
                <a:lnTo>
                  <a:pt x="228" y="60"/>
                </a:lnTo>
                <a:lnTo>
                  <a:pt x="225" y="57"/>
                </a:lnTo>
                <a:lnTo>
                  <a:pt x="0" y="0"/>
                </a:lnTo>
                <a:lnTo>
                  <a:pt x="0" y="3"/>
                </a:lnTo>
                <a:lnTo>
                  <a:pt x="1697" y="2696"/>
                </a:lnTo>
                <a:lnTo>
                  <a:pt x="2258" y="269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006725" y="5381281"/>
            <a:ext cx="413375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defTabSz="342900" latinLnBrk="0">
              <a:spcAft>
                <a:spcPts val="450"/>
              </a:spcAft>
            </a:pPr>
            <a:fld id="{CA7FA32B-DB7F-42C6-819A-2C7D08DE6B1E}" type="slidenum">
              <a:rPr lang="en-US" altLang="ko-KR">
                <a:solidFill>
                  <a:prstClr val="black"/>
                </a:solidFill>
                <a:latin typeface="Corbel" panose="020B0503020204020204"/>
                <a:ea typeface="HY엽서L" panose="02030600000101010101" pitchFamily="18" charset="-127"/>
              </a:rPr>
              <a:pPr defTabSz="342900" latinLnBrk="0">
                <a:spcAft>
                  <a:spcPts val="450"/>
                </a:spcAft>
              </a:pPr>
              <a:t>53</a:t>
            </a:fld>
            <a:endParaRPr lang="en-US" altLang="ko-KR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3373" y="1507105"/>
            <a:ext cx="2467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57175" indent="-257175" algn="ctr" defTabSz="342900" latinLnBrk="0">
              <a:buFont typeface="Wingdings" panose="05000000000000000000" pitchFamily="2" charset="2"/>
              <a:buChar char="v"/>
            </a:pPr>
            <a:endParaRPr lang="en-US" altLang="ko-KR" sz="1200" b="1" dirty="0">
              <a:solidFill>
                <a:prstClr val="black"/>
              </a:solidFill>
              <a:latin typeface="Corbel" panose="020B0503020204020204"/>
              <a:ea typeface="HY엽서L" panose="02030600000101010101" pitchFamily="18" charset="-127"/>
            </a:endParaRPr>
          </a:p>
          <a:p>
            <a:pPr algn="ctr" defTabSz="342900" latinLnBrk="0"/>
            <a:r>
              <a:rPr lang="en-US" altLang="ko-KR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/>
                <a:ea typeface="HY엽서L" panose="02030600000101010101" pitchFamily="18" charset="-127"/>
              </a:rPr>
              <a:t>Conclusions</a:t>
            </a:r>
          </a:p>
        </p:txBody>
      </p:sp>
      <p:sp>
        <p:nvSpPr>
          <p:cNvPr id="18" name="부제목 2"/>
          <p:cNvSpPr txBox="1">
            <a:spLocks/>
          </p:cNvSpPr>
          <p:nvPr/>
        </p:nvSpPr>
        <p:spPr>
          <a:xfrm>
            <a:off x="2660863" y="1314761"/>
            <a:ext cx="5958281" cy="197826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They addressed colorization of grayscale images using convolutional neural networks.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They presented a novel architecture by fusing global and local features for better understanding of the colors to the images.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CNN architecture was trained end-to-end.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Automatic Colorization.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Style transfer through global features.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altLang="ko-KR" sz="1350" dirty="0">
                <a:solidFill>
                  <a:prstClr val="black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The network is able to handle any resolution of the images as an input.</a:t>
            </a:r>
          </a:p>
          <a:p>
            <a:pPr marL="257175" indent="-257175" algn="just" defTabSz="342900" latinLnBrk="0">
              <a:spcBef>
                <a:spcPct val="20000"/>
              </a:spcBef>
              <a:spcAft>
                <a:spcPts val="450"/>
              </a:spcAft>
              <a:buClr>
                <a:prstClr val="black">
                  <a:lumMod val="95000"/>
                  <a:lumOff val="5000"/>
                </a:prstClr>
              </a:buClr>
              <a:buSzPct val="100000"/>
              <a:buFont typeface="Wingdings" panose="05000000000000000000" pitchFamily="2" charset="2"/>
              <a:buChar char="v"/>
            </a:pPr>
            <a:endParaRPr lang="en-US" altLang="ko-KR" sz="1350" dirty="0">
              <a:solidFill>
                <a:prstClr val="black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l="1618" b="6130"/>
          <a:stretch/>
        </p:blipFill>
        <p:spPr>
          <a:xfrm>
            <a:off x="2660863" y="3293021"/>
            <a:ext cx="6093860" cy="242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98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/>
          <p:nvPr/>
        </p:nvSpPr>
        <p:spPr>
          <a:xfrm>
            <a:off x="-36512" y="6165304"/>
            <a:ext cx="9180512" cy="692757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81" y="0"/>
                </a:lnTo>
                <a:lnTo>
                  <a:pt x="9143981" y="519373"/>
                </a:lnTo>
                <a:lnTo>
                  <a:pt x="0" y="5193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864096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2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8" y="404663"/>
            <a:ext cx="8870641" cy="62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27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404664"/>
            <a:ext cx="9049774" cy="61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221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" y="563936"/>
            <a:ext cx="9127502" cy="58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274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04663"/>
            <a:ext cx="8784976" cy="61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675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5"/>
            <a:ext cx="9036496" cy="590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0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90988-FFB1-42F3-BFB5-BDD50E9B6C12}" type="slidenum"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21" y="1276363"/>
            <a:ext cx="6667311" cy="389885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46686" y="6356351"/>
            <a:ext cx="4818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Figure from CVPR2016 tutorial 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Understanding the In-Camera Image Processing Pipeline for Computer Vision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“,M.S. Brown (NUS)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Computational Color Constancy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4088" y="2126752"/>
            <a:ext cx="1167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Surface</a:t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reflectance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44088" y="2933402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Incoming</a:t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light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11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32655"/>
            <a:ext cx="8784976" cy="60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1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548679"/>
            <a:ext cx="8640960" cy="569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799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04664"/>
            <a:ext cx="8706604" cy="599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03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32656"/>
            <a:ext cx="8553193" cy="615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58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6154"/>
          <a:stretch/>
        </p:blipFill>
        <p:spPr>
          <a:xfrm>
            <a:off x="107504" y="260647"/>
            <a:ext cx="8784976" cy="620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291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20688"/>
            <a:ext cx="8830870" cy="578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594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548680"/>
            <a:ext cx="8856984" cy="571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07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8496944" cy="5857550"/>
          </a:xfrm>
          <a:prstGeom prst="rect">
            <a:avLst/>
          </a:prstGeom>
        </p:spPr>
      </p:pic>
      <p:sp>
        <p:nvSpPr>
          <p:cNvPr id="3" name="직사각형 2">
            <a:hlinkClick r:id="rId3"/>
          </p:cNvPr>
          <p:cNvSpPr/>
          <p:nvPr/>
        </p:nvSpPr>
        <p:spPr>
          <a:xfrm>
            <a:off x="4355976" y="692696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https://youtu.be/eL5ilZgM89Q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0253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8928992" cy="538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38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Super-resolution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227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90988-FFB1-42F3-BFB5-BDD50E9B6C12}" type="slidenum"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21" y="1276363"/>
            <a:ext cx="6667311" cy="3898854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Computational Color Constancy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44" y="5175217"/>
            <a:ext cx="8282084" cy="126395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246686" y="6356351"/>
            <a:ext cx="4818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Figure from CVPR2016 tutorial 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Understanding the In-Camera Image Processing Pipeline for Computer Vision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“,M.S. Brown (NUS)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088" y="2126752"/>
            <a:ext cx="11678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Surface</a:t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reflectance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4088" y="2933402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Incoming</a:t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light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7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4257" y="1864576"/>
            <a:ext cx="6673382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indent="43985">
              <a:lnSpc>
                <a:spcPts val="4822"/>
              </a:lnSpc>
            </a:pPr>
            <a:r>
              <a:rPr sz="4000" spc="-18" dirty="0">
                <a:latin typeface="Calibri Light"/>
                <a:cs typeface="Calibri Light"/>
              </a:rPr>
              <a:t>Image </a:t>
            </a:r>
            <a:r>
              <a:rPr sz="4000" spc="-171" dirty="0">
                <a:latin typeface="Calibri Light"/>
                <a:cs typeface="Calibri Light"/>
              </a:rPr>
              <a:t>Super-­‐Resolution </a:t>
            </a:r>
            <a:r>
              <a:rPr sz="4000" spc="-31" dirty="0">
                <a:latin typeface="Calibri Light"/>
                <a:cs typeface="Calibri Light"/>
              </a:rPr>
              <a:t>Using  </a:t>
            </a:r>
            <a:r>
              <a:rPr lang="en-US" sz="4000" spc="-31" dirty="0" smtClean="0">
                <a:latin typeface="Calibri Light"/>
                <a:cs typeface="Calibri Light"/>
              </a:rPr>
              <a:t/>
            </a:r>
            <a:br>
              <a:rPr lang="en-US" sz="4000" spc="-31" dirty="0" smtClean="0">
                <a:latin typeface="Calibri Light"/>
                <a:cs typeface="Calibri Light"/>
              </a:rPr>
            </a:br>
            <a:r>
              <a:rPr sz="4000" spc="-13" dirty="0" smtClean="0">
                <a:latin typeface="Calibri Light"/>
                <a:cs typeface="Calibri Light"/>
              </a:rPr>
              <a:t>Deep </a:t>
            </a:r>
            <a:r>
              <a:rPr sz="4000" spc="-18" dirty="0">
                <a:latin typeface="Calibri Light"/>
                <a:cs typeface="Calibri Light"/>
              </a:rPr>
              <a:t>Convolutional</a:t>
            </a:r>
            <a:r>
              <a:rPr sz="4000" spc="-22" dirty="0">
                <a:latin typeface="Calibri Light"/>
                <a:cs typeface="Calibri Light"/>
              </a:rPr>
              <a:t> </a:t>
            </a:r>
            <a:r>
              <a:rPr sz="4000" spc="9" dirty="0">
                <a:latin typeface="Calibri Light"/>
                <a:cs typeface="Calibri Light"/>
              </a:rPr>
              <a:t>Networks</a:t>
            </a:r>
            <a:endParaRPr sz="4000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5332" y="3260235"/>
            <a:ext cx="6170028" cy="968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0371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C.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Dong, </a:t>
            </a:r>
            <a:r>
              <a:rPr kumimoji="0" sz="18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C. C. </a:t>
            </a:r>
            <a:r>
              <a:rPr kumimoji="0" sz="18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Loy, </a:t>
            </a:r>
            <a:r>
              <a:rPr kumimoji="0" sz="18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K. He, </a:t>
            </a:r>
            <a:r>
              <a:rPr kumimoji="0" sz="18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X.</a:t>
            </a:r>
            <a:r>
              <a:rPr kumimoji="0" sz="1800" b="0" i="0" u="none" strike="noStrike" kern="1200" cap="none" spc="2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Tang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957641" marR="4454" lvl="0" indent="-946506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IEEE</a:t>
            </a:r>
            <a:r>
              <a:rPr kumimoji="0" sz="1800" b="0" i="0" u="none" strike="noStrike" kern="1200" cap="none" spc="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Transactions</a:t>
            </a:r>
            <a:r>
              <a:rPr kumimoji="0" sz="18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on</a:t>
            </a:r>
            <a:r>
              <a:rPr kumimoji="0" sz="1800" b="0" i="0" u="none" strike="noStrike" kern="1200" cap="none" spc="-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Pattern</a:t>
            </a:r>
            <a:r>
              <a:rPr kumimoji="0" sz="1800" b="0" i="0" u="none" strike="noStrike" kern="1200" cap="none" spc="-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Analysis</a:t>
            </a:r>
            <a:r>
              <a:rPr kumimoji="0" sz="18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Machine</a:t>
            </a:r>
            <a:r>
              <a:rPr kumimoji="0" sz="18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Intelligence,</a:t>
            </a:r>
            <a:r>
              <a:rPr kumimoji="0" sz="18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2015 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European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Conference</a:t>
            </a:r>
            <a:r>
              <a:rPr kumimoji="0" sz="18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on</a:t>
            </a: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Computer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Vision,</a:t>
            </a:r>
            <a:r>
              <a:rPr kumimoji="0" sz="18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5696" y="4541275"/>
            <a:ext cx="1031686" cy="1094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90566" y="4541275"/>
            <a:ext cx="1031686" cy="1094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9392" y="4541275"/>
            <a:ext cx="1042546" cy="1094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28561" y="4541275"/>
            <a:ext cx="1031686" cy="1094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8" name="object 3"/>
          <p:cNvSpPr/>
          <p:nvPr/>
        </p:nvSpPr>
        <p:spPr>
          <a:xfrm>
            <a:off x="-36512" y="6165304"/>
            <a:ext cx="9180512" cy="692757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81" y="0"/>
                </a:lnTo>
                <a:lnTo>
                  <a:pt x="9143981" y="519373"/>
                </a:lnTo>
                <a:lnTo>
                  <a:pt x="0" y="51937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86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327687"/>
            <a:ext cx="8558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z="2400" dirty="0"/>
              <a:t>Single </a:t>
            </a:r>
            <a:r>
              <a:rPr sz="2400" spc="-18" dirty="0"/>
              <a:t>image </a:t>
            </a:r>
            <a:r>
              <a:rPr sz="2400" spc="-26" dirty="0" smtClean="0"/>
              <a:t>super-resolution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684171" y="2051637"/>
            <a:ext cx="1650698" cy="175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61140" y="2051637"/>
            <a:ext cx="3627192" cy="3849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8993" y="2587599"/>
            <a:ext cx="1238024" cy="564776"/>
          </a:xfrm>
          <a:custGeom>
            <a:avLst/>
            <a:gdLst/>
            <a:ahLst/>
            <a:cxnLst/>
            <a:rect l="l" t="t" r="r" b="b"/>
            <a:pathLst>
              <a:path w="1447800" h="622300">
                <a:moveTo>
                  <a:pt x="0" y="155577"/>
                </a:moveTo>
                <a:lnTo>
                  <a:pt x="1136563" y="155577"/>
                </a:lnTo>
                <a:lnTo>
                  <a:pt x="1136563" y="0"/>
                </a:lnTo>
                <a:lnTo>
                  <a:pt x="1447796" y="311152"/>
                </a:lnTo>
                <a:lnTo>
                  <a:pt x="1136563" y="622304"/>
                </a:lnTo>
                <a:lnTo>
                  <a:pt x="1136563" y="466729"/>
                </a:lnTo>
                <a:lnTo>
                  <a:pt x="0" y="466729"/>
                </a:lnTo>
                <a:lnTo>
                  <a:pt x="0" y="155577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60028" y="2745678"/>
            <a:ext cx="827521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2x</a:t>
            </a:r>
            <a:r>
              <a:rPr kumimoji="0" sz="13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upscaling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521" y="1769456"/>
            <a:ext cx="1308613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Low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resolution</a:t>
            </a:r>
            <a:r>
              <a:rPr kumimoji="0" sz="1300" b="0" i="0" u="none" strike="noStrike" kern="1200" cap="none" spc="1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(LR)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72277" y="1769456"/>
            <a:ext cx="137431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High 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resolution</a:t>
            </a:r>
            <a:r>
              <a:rPr kumimoji="0" sz="13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(HR)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1397" y="4556593"/>
            <a:ext cx="3257957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Reconstruct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 </a:t>
            </a:r>
            <a:r>
              <a:rPr kumimoji="0" sz="1600" b="0" i="0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high-­‐resolution</a:t>
            </a:r>
            <a:r>
              <a:rPr kumimoji="0" sz="1600" b="0" i="0" u="none" strike="noStrike" kern="1200" cap="none" spc="-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6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  from </a:t>
            </a:r>
            <a:r>
              <a:rPr kumimoji="0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 </a:t>
            </a:r>
            <a:r>
              <a:rPr kumimoji="0" sz="16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given </a:t>
            </a:r>
            <a:r>
              <a:rPr kumimoji="0" sz="16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low-­‐resolution</a:t>
            </a:r>
            <a:r>
              <a:rPr kumimoji="0" sz="16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6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733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4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6814" y="2197798"/>
            <a:ext cx="4165841" cy="2179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4454" lvl="0" indent="-167030" algn="l" defTabSz="914400" rtl="0" eaLnBrk="1" fontAlgn="auto" latinLnBrk="1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Digital</a:t>
            </a:r>
            <a:r>
              <a:rPr kumimoji="0" sz="21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high</a:t>
            </a:r>
            <a:r>
              <a:rPr kumimoji="0" sz="2100" b="0" i="0" u="none" strike="noStrike" kern="1200" cap="none" spc="-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definition</a:t>
            </a:r>
            <a:r>
              <a:rPr kumimoji="0" sz="2100" b="0" i="0" u="none" strike="noStrike" kern="1200" cap="none" spc="-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TV</a:t>
            </a:r>
            <a:r>
              <a:rPr kumimoji="0" sz="2100" b="0" i="0" u="none" strike="noStrike" kern="1200" cap="none" spc="-1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–</a:t>
            </a:r>
            <a:r>
              <a:rPr kumimoji="0" sz="21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From</a:t>
            </a:r>
            <a:r>
              <a:rPr kumimoji="0" sz="21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SDTV 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to</a:t>
            </a:r>
            <a:r>
              <a:rPr kumimoji="0" sz="21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HDTV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Medical</a:t>
            </a:r>
            <a:r>
              <a:rPr kumimoji="0" sz="2100" b="0" i="0" u="none" strike="noStrike" kern="1200" cap="none" spc="-2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Imaging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456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Satellite</a:t>
            </a:r>
            <a:r>
              <a:rPr kumimoji="0" sz="2100" b="0" i="0" u="none" strike="noStrike" kern="1200" cap="none" spc="-2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imaging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456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CCTV</a:t>
            </a:r>
            <a:r>
              <a:rPr kumimoji="0" sz="2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surveillance</a:t>
            </a:r>
            <a:r>
              <a:rPr kumimoji="0" sz="21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(car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plate</a:t>
            </a:r>
            <a:r>
              <a:rPr kumimoji="0" sz="21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or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face)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456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Airborne</a:t>
            </a:r>
            <a:r>
              <a:rPr kumimoji="0" sz="2100" b="0" i="0" u="none" strike="noStrike" kern="1200" cap="none" spc="-2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surveillance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2190" y="2040111"/>
            <a:ext cx="3225378" cy="2731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3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327687"/>
            <a:ext cx="855825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z="2400" dirty="0"/>
              <a:t>Single </a:t>
            </a:r>
            <a:r>
              <a:rPr sz="2400" spc="-18" dirty="0"/>
              <a:t>image </a:t>
            </a:r>
            <a:r>
              <a:rPr sz="2400" spc="-26" dirty="0" smtClean="0"/>
              <a:t>super-resolution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684171" y="2051637"/>
            <a:ext cx="1650698" cy="1751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61140" y="2051637"/>
            <a:ext cx="3627192" cy="3849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28993" y="2587599"/>
            <a:ext cx="1238024" cy="564776"/>
          </a:xfrm>
          <a:custGeom>
            <a:avLst/>
            <a:gdLst/>
            <a:ahLst/>
            <a:cxnLst/>
            <a:rect l="l" t="t" r="r" b="b"/>
            <a:pathLst>
              <a:path w="1447800" h="622300">
                <a:moveTo>
                  <a:pt x="0" y="155577"/>
                </a:moveTo>
                <a:lnTo>
                  <a:pt x="1136563" y="155577"/>
                </a:lnTo>
                <a:lnTo>
                  <a:pt x="1136563" y="0"/>
                </a:lnTo>
                <a:lnTo>
                  <a:pt x="1447796" y="311152"/>
                </a:lnTo>
                <a:lnTo>
                  <a:pt x="1136563" y="622304"/>
                </a:lnTo>
                <a:lnTo>
                  <a:pt x="1136563" y="466729"/>
                </a:lnTo>
                <a:lnTo>
                  <a:pt x="0" y="466729"/>
                </a:lnTo>
                <a:lnTo>
                  <a:pt x="0" y="155577"/>
                </a:lnTo>
                <a:close/>
              </a:path>
            </a:pathLst>
          </a:custGeom>
          <a:ln w="1270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60028" y="2745678"/>
            <a:ext cx="827521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2x</a:t>
            </a:r>
            <a:r>
              <a:rPr kumimoji="0" sz="13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upscaling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521" y="1769456"/>
            <a:ext cx="1308613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Low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resolution</a:t>
            </a:r>
            <a:r>
              <a:rPr kumimoji="0" sz="1300" b="0" i="0" u="none" strike="noStrike" kern="1200" cap="none" spc="1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(LR)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72277" y="1769456"/>
            <a:ext cx="137431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High 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resolution</a:t>
            </a:r>
            <a:r>
              <a:rPr kumimoji="0" sz="13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(HR)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1999" y="4378784"/>
            <a:ext cx="3164562" cy="1418857"/>
          </a:xfrm>
          <a:custGeom>
            <a:avLst/>
            <a:gdLst/>
            <a:ahLst/>
            <a:cxnLst/>
            <a:rect l="l" t="t" r="r" b="b"/>
            <a:pathLst>
              <a:path w="3700779" h="1563370">
                <a:moveTo>
                  <a:pt x="336757" y="514491"/>
                </a:moveTo>
                <a:lnTo>
                  <a:pt x="331632" y="478350"/>
                </a:lnTo>
                <a:lnTo>
                  <a:pt x="333256" y="442820"/>
                </a:lnTo>
                <a:lnTo>
                  <a:pt x="341329" y="408131"/>
                </a:lnTo>
                <a:lnTo>
                  <a:pt x="375612" y="342184"/>
                </a:lnTo>
                <a:lnTo>
                  <a:pt x="401218" y="311383"/>
                </a:lnTo>
                <a:lnTo>
                  <a:pt x="432066" y="282335"/>
                </a:lnTo>
                <a:lnTo>
                  <a:pt x="467854" y="255268"/>
                </a:lnTo>
                <a:lnTo>
                  <a:pt x="508279" y="230409"/>
                </a:lnTo>
                <a:lnTo>
                  <a:pt x="553041" y="207988"/>
                </a:lnTo>
                <a:lnTo>
                  <a:pt x="601836" y="188232"/>
                </a:lnTo>
                <a:lnTo>
                  <a:pt x="654365" y="171370"/>
                </a:lnTo>
                <a:lnTo>
                  <a:pt x="710325" y="157629"/>
                </a:lnTo>
                <a:lnTo>
                  <a:pt x="769414" y="147239"/>
                </a:lnTo>
                <a:lnTo>
                  <a:pt x="831330" y="140427"/>
                </a:lnTo>
                <a:lnTo>
                  <a:pt x="886304" y="137655"/>
                </a:lnTo>
                <a:lnTo>
                  <a:pt x="941175" y="137904"/>
                </a:lnTo>
                <a:lnTo>
                  <a:pt x="995580" y="141130"/>
                </a:lnTo>
                <a:lnTo>
                  <a:pt x="1049153" y="147293"/>
                </a:lnTo>
                <a:lnTo>
                  <a:pt x="1101531" y="156351"/>
                </a:lnTo>
                <a:lnTo>
                  <a:pt x="1152348" y="168261"/>
                </a:lnTo>
                <a:lnTo>
                  <a:pt x="1201240" y="182981"/>
                </a:lnTo>
                <a:lnTo>
                  <a:pt x="1228910" y="156747"/>
                </a:lnTo>
                <a:lnTo>
                  <a:pt x="1260954" y="133027"/>
                </a:lnTo>
                <a:lnTo>
                  <a:pt x="1296910" y="111902"/>
                </a:lnTo>
                <a:lnTo>
                  <a:pt x="1336314" y="93454"/>
                </a:lnTo>
                <a:lnTo>
                  <a:pt x="1378704" y="77766"/>
                </a:lnTo>
                <a:lnTo>
                  <a:pt x="1423616" y="64918"/>
                </a:lnTo>
                <a:lnTo>
                  <a:pt x="1470588" y="54991"/>
                </a:lnTo>
                <a:lnTo>
                  <a:pt x="1519157" y="48069"/>
                </a:lnTo>
                <a:lnTo>
                  <a:pt x="1568860" y="44232"/>
                </a:lnTo>
                <a:lnTo>
                  <a:pt x="1619234" y="43562"/>
                </a:lnTo>
                <a:lnTo>
                  <a:pt x="1669817" y="46141"/>
                </a:lnTo>
                <a:lnTo>
                  <a:pt x="1720145" y="52050"/>
                </a:lnTo>
                <a:lnTo>
                  <a:pt x="1769755" y="61371"/>
                </a:lnTo>
                <a:lnTo>
                  <a:pt x="1818184" y="74186"/>
                </a:lnTo>
                <a:lnTo>
                  <a:pt x="1874008" y="94372"/>
                </a:lnTo>
                <a:lnTo>
                  <a:pt x="1924205" y="118980"/>
                </a:lnTo>
                <a:lnTo>
                  <a:pt x="1952458" y="91595"/>
                </a:lnTo>
                <a:lnTo>
                  <a:pt x="1986491" y="67486"/>
                </a:lnTo>
                <a:lnTo>
                  <a:pt x="2025529" y="46803"/>
                </a:lnTo>
                <a:lnTo>
                  <a:pt x="2068797" y="29696"/>
                </a:lnTo>
                <a:lnTo>
                  <a:pt x="2115520" y="16312"/>
                </a:lnTo>
                <a:lnTo>
                  <a:pt x="2164924" y="6803"/>
                </a:lnTo>
                <a:lnTo>
                  <a:pt x="2216235" y="1315"/>
                </a:lnTo>
                <a:lnTo>
                  <a:pt x="2268676" y="0"/>
                </a:lnTo>
                <a:lnTo>
                  <a:pt x="2321474" y="3005"/>
                </a:lnTo>
                <a:lnTo>
                  <a:pt x="2373853" y="10480"/>
                </a:lnTo>
                <a:lnTo>
                  <a:pt x="2425040" y="22574"/>
                </a:lnTo>
                <a:lnTo>
                  <a:pt x="2462071" y="34777"/>
                </a:lnTo>
                <a:lnTo>
                  <a:pt x="2527522" y="65935"/>
                </a:lnTo>
                <a:lnTo>
                  <a:pt x="2555294" y="84584"/>
                </a:lnTo>
                <a:lnTo>
                  <a:pt x="2591464" y="62967"/>
                </a:lnTo>
                <a:lnTo>
                  <a:pt x="2631126" y="44502"/>
                </a:lnTo>
                <a:lnTo>
                  <a:pt x="2673731" y="29215"/>
                </a:lnTo>
                <a:lnTo>
                  <a:pt x="2718731" y="17132"/>
                </a:lnTo>
                <a:lnTo>
                  <a:pt x="2765576" y="8280"/>
                </a:lnTo>
                <a:lnTo>
                  <a:pt x="2813718" y="2683"/>
                </a:lnTo>
                <a:lnTo>
                  <a:pt x="2862608" y="369"/>
                </a:lnTo>
                <a:lnTo>
                  <a:pt x="2911696" y="1363"/>
                </a:lnTo>
                <a:lnTo>
                  <a:pt x="2960436" y="5692"/>
                </a:lnTo>
                <a:lnTo>
                  <a:pt x="3008276" y="13380"/>
                </a:lnTo>
                <a:lnTo>
                  <a:pt x="3054670" y="24454"/>
                </a:lnTo>
                <a:lnTo>
                  <a:pt x="3099067" y="38941"/>
                </a:lnTo>
                <a:lnTo>
                  <a:pt x="3140919" y="56865"/>
                </a:lnTo>
                <a:lnTo>
                  <a:pt x="3191472" y="86122"/>
                </a:lnTo>
                <a:lnTo>
                  <a:pt x="3232230" y="119677"/>
                </a:lnTo>
                <a:lnTo>
                  <a:pt x="3262398" y="156735"/>
                </a:lnTo>
                <a:lnTo>
                  <a:pt x="3281181" y="196503"/>
                </a:lnTo>
                <a:lnTo>
                  <a:pt x="3339821" y="208195"/>
                </a:lnTo>
                <a:lnTo>
                  <a:pt x="3393926" y="223935"/>
                </a:lnTo>
                <a:lnTo>
                  <a:pt x="3443112" y="243338"/>
                </a:lnTo>
                <a:lnTo>
                  <a:pt x="3487000" y="266020"/>
                </a:lnTo>
                <a:lnTo>
                  <a:pt x="3525206" y="291596"/>
                </a:lnTo>
                <a:lnTo>
                  <a:pt x="3557349" y="319681"/>
                </a:lnTo>
                <a:lnTo>
                  <a:pt x="3583048" y="349891"/>
                </a:lnTo>
                <a:lnTo>
                  <a:pt x="3613586" y="415146"/>
                </a:lnTo>
                <a:lnTo>
                  <a:pt x="3617662" y="449422"/>
                </a:lnTo>
                <a:lnTo>
                  <a:pt x="3613766" y="484283"/>
                </a:lnTo>
                <a:lnTo>
                  <a:pt x="3597083" y="528137"/>
                </a:lnTo>
                <a:lnTo>
                  <a:pt x="3580633" y="553895"/>
                </a:lnTo>
                <a:lnTo>
                  <a:pt x="3618713" y="586096"/>
                </a:lnTo>
                <a:lnTo>
                  <a:pt x="3649442" y="619883"/>
                </a:lnTo>
                <a:lnTo>
                  <a:pt x="3672901" y="654906"/>
                </a:lnTo>
                <a:lnTo>
                  <a:pt x="3689171" y="690814"/>
                </a:lnTo>
                <a:lnTo>
                  <a:pt x="3700459" y="763879"/>
                </a:lnTo>
                <a:lnTo>
                  <a:pt x="3695638" y="800336"/>
                </a:lnTo>
                <a:lnTo>
                  <a:pt x="3665466" y="871344"/>
                </a:lnTo>
                <a:lnTo>
                  <a:pt x="3640275" y="905193"/>
                </a:lnTo>
                <a:lnTo>
                  <a:pt x="3608454" y="937471"/>
                </a:lnTo>
                <a:lnTo>
                  <a:pt x="3570083" y="967828"/>
                </a:lnTo>
                <a:lnTo>
                  <a:pt x="3525243" y="995913"/>
                </a:lnTo>
                <a:lnTo>
                  <a:pt x="3474012" y="1021375"/>
                </a:lnTo>
                <a:lnTo>
                  <a:pt x="3433353" y="1037796"/>
                </a:lnTo>
                <a:lnTo>
                  <a:pt x="3390556" y="1052105"/>
                </a:lnTo>
                <a:lnTo>
                  <a:pt x="3345873" y="1064241"/>
                </a:lnTo>
                <a:lnTo>
                  <a:pt x="3299554" y="1074144"/>
                </a:lnTo>
                <a:lnTo>
                  <a:pt x="3251850" y="1081752"/>
                </a:lnTo>
                <a:lnTo>
                  <a:pt x="3203011" y="1087007"/>
                </a:lnTo>
                <a:lnTo>
                  <a:pt x="3199219" y="1120165"/>
                </a:lnTo>
                <a:lnTo>
                  <a:pt x="3172823" y="1182810"/>
                </a:lnTo>
                <a:lnTo>
                  <a:pt x="3123838" y="1239146"/>
                </a:lnTo>
                <a:lnTo>
                  <a:pt x="3091810" y="1264420"/>
                </a:lnTo>
                <a:lnTo>
                  <a:pt x="3055257" y="1287481"/>
                </a:lnTo>
                <a:lnTo>
                  <a:pt x="3014555" y="1308118"/>
                </a:lnTo>
                <a:lnTo>
                  <a:pt x="2970077" y="1326120"/>
                </a:lnTo>
                <a:lnTo>
                  <a:pt x="2922198" y="1341274"/>
                </a:lnTo>
                <a:lnTo>
                  <a:pt x="2871292" y="1353369"/>
                </a:lnTo>
                <a:lnTo>
                  <a:pt x="2817734" y="1362194"/>
                </a:lnTo>
                <a:lnTo>
                  <a:pt x="2761898" y="1367536"/>
                </a:lnTo>
                <a:lnTo>
                  <a:pt x="2704157" y="1369184"/>
                </a:lnTo>
                <a:lnTo>
                  <a:pt x="2649687" y="1367202"/>
                </a:lnTo>
                <a:lnTo>
                  <a:pt x="2596165" y="1361817"/>
                </a:lnTo>
                <a:lnTo>
                  <a:pt x="2544068" y="1353107"/>
                </a:lnTo>
                <a:lnTo>
                  <a:pt x="2493872" y="1341151"/>
                </a:lnTo>
                <a:lnTo>
                  <a:pt x="2446052" y="1326031"/>
                </a:lnTo>
                <a:lnTo>
                  <a:pt x="2427400" y="1356302"/>
                </a:lnTo>
                <a:lnTo>
                  <a:pt x="2376979" y="1411702"/>
                </a:lnTo>
                <a:lnTo>
                  <a:pt x="2345812" y="1436645"/>
                </a:lnTo>
                <a:lnTo>
                  <a:pt x="2311078" y="1459625"/>
                </a:lnTo>
                <a:lnTo>
                  <a:pt x="2273077" y="1480549"/>
                </a:lnTo>
                <a:lnTo>
                  <a:pt x="2232112" y="1499325"/>
                </a:lnTo>
                <a:lnTo>
                  <a:pt x="2188484" y="1515858"/>
                </a:lnTo>
                <a:lnTo>
                  <a:pt x="2142496" y="1530056"/>
                </a:lnTo>
                <a:lnTo>
                  <a:pt x="2094449" y="1541825"/>
                </a:lnTo>
                <a:lnTo>
                  <a:pt x="2044645" y="1551072"/>
                </a:lnTo>
                <a:lnTo>
                  <a:pt x="1993386" y="1557705"/>
                </a:lnTo>
                <a:lnTo>
                  <a:pt x="1940973" y="1561630"/>
                </a:lnTo>
                <a:lnTo>
                  <a:pt x="1887709" y="1562753"/>
                </a:lnTo>
                <a:lnTo>
                  <a:pt x="1833896" y="1560982"/>
                </a:lnTo>
                <a:lnTo>
                  <a:pt x="1779834" y="1556223"/>
                </a:lnTo>
                <a:lnTo>
                  <a:pt x="1725827" y="1548383"/>
                </a:lnTo>
                <a:lnTo>
                  <a:pt x="1672105" y="1537303"/>
                </a:lnTo>
                <a:lnTo>
                  <a:pt x="1620845" y="1523313"/>
                </a:lnTo>
                <a:lnTo>
                  <a:pt x="1572375" y="1506555"/>
                </a:lnTo>
                <a:lnTo>
                  <a:pt x="1527027" y="1487168"/>
                </a:lnTo>
                <a:lnTo>
                  <a:pt x="1485128" y="1465295"/>
                </a:lnTo>
                <a:lnTo>
                  <a:pt x="1447010" y="1441077"/>
                </a:lnTo>
                <a:lnTo>
                  <a:pt x="1413001" y="1414653"/>
                </a:lnTo>
                <a:lnTo>
                  <a:pt x="1365449" y="1429679"/>
                </a:lnTo>
                <a:lnTo>
                  <a:pt x="1316733" y="1442236"/>
                </a:lnTo>
                <a:lnTo>
                  <a:pt x="1267087" y="1452357"/>
                </a:lnTo>
                <a:lnTo>
                  <a:pt x="1216742" y="1460077"/>
                </a:lnTo>
                <a:lnTo>
                  <a:pt x="1165934" y="1465428"/>
                </a:lnTo>
                <a:lnTo>
                  <a:pt x="1114895" y="1468445"/>
                </a:lnTo>
                <a:lnTo>
                  <a:pt x="1063857" y="1469161"/>
                </a:lnTo>
                <a:lnTo>
                  <a:pt x="1013056" y="1467609"/>
                </a:lnTo>
                <a:lnTo>
                  <a:pt x="962723" y="1463823"/>
                </a:lnTo>
                <a:lnTo>
                  <a:pt x="913092" y="1457837"/>
                </a:lnTo>
                <a:lnTo>
                  <a:pt x="864396" y="1449683"/>
                </a:lnTo>
                <a:lnTo>
                  <a:pt x="816868" y="1439397"/>
                </a:lnTo>
                <a:lnTo>
                  <a:pt x="770743" y="1427010"/>
                </a:lnTo>
                <a:lnTo>
                  <a:pt x="726252" y="1412557"/>
                </a:lnTo>
                <a:lnTo>
                  <a:pt x="683630" y="1396071"/>
                </a:lnTo>
                <a:lnTo>
                  <a:pt x="643109" y="1377586"/>
                </a:lnTo>
                <a:lnTo>
                  <a:pt x="604922" y="1357135"/>
                </a:lnTo>
                <a:lnTo>
                  <a:pt x="569304" y="1334752"/>
                </a:lnTo>
                <a:lnTo>
                  <a:pt x="536486" y="1310471"/>
                </a:lnTo>
                <a:lnTo>
                  <a:pt x="506704" y="1284324"/>
                </a:lnTo>
                <a:lnTo>
                  <a:pt x="499722" y="1277459"/>
                </a:lnTo>
                <a:lnTo>
                  <a:pt x="439065" y="1278723"/>
                </a:lnTo>
                <a:lnTo>
                  <a:pt x="380415" y="1274508"/>
                </a:lnTo>
                <a:lnTo>
                  <a:pt x="324626" y="1265200"/>
                </a:lnTo>
                <a:lnTo>
                  <a:pt x="272551" y="1251184"/>
                </a:lnTo>
                <a:lnTo>
                  <a:pt x="225040" y="1232848"/>
                </a:lnTo>
                <a:lnTo>
                  <a:pt x="182947" y="1210576"/>
                </a:lnTo>
                <a:lnTo>
                  <a:pt x="147124" y="1184757"/>
                </a:lnTo>
                <a:lnTo>
                  <a:pt x="118422" y="1155775"/>
                </a:lnTo>
                <a:lnTo>
                  <a:pt x="85793" y="1089869"/>
                </a:lnTo>
                <a:lnTo>
                  <a:pt x="85175" y="1043195"/>
                </a:lnTo>
                <a:lnTo>
                  <a:pt x="101923" y="998065"/>
                </a:lnTo>
                <a:lnTo>
                  <a:pt x="135139" y="956042"/>
                </a:lnTo>
                <a:lnTo>
                  <a:pt x="183928" y="918692"/>
                </a:lnTo>
                <a:lnTo>
                  <a:pt x="129298" y="896176"/>
                </a:lnTo>
                <a:lnTo>
                  <a:pt x="83758" y="869180"/>
                </a:lnTo>
                <a:lnTo>
                  <a:pt x="47683" y="838536"/>
                </a:lnTo>
                <a:lnTo>
                  <a:pt x="21448" y="805073"/>
                </a:lnTo>
                <a:lnTo>
                  <a:pt x="5428" y="769622"/>
                </a:lnTo>
                <a:lnTo>
                  <a:pt x="0" y="733015"/>
                </a:lnTo>
                <a:lnTo>
                  <a:pt x="5537" y="696081"/>
                </a:lnTo>
                <a:lnTo>
                  <a:pt x="22417" y="659652"/>
                </a:lnTo>
                <a:lnTo>
                  <a:pt x="51014" y="624557"/>
                </a:lnTo>
                <a:lnTo>
                  <a:pt x="84550" y="596730"/>
                </a:lnTo>
                <a:lnTo>
                  <a:pt x="124709" y="572575"/>
                </a:lnTo>
                <a:lnTo>
                  <a:pt x="170594" y="552427"/>
                </a:lnTo>
                <a:lnTo>
                  <a:pt x="221310" y="536618"/>
                </a:lnTo>
                <a:lnTo>
                  <a:pt x="275959" y="525483"/>
                </a:lnTo>
                <a:lnTo>
                  <a:pt x="333644" y="519356"/>
                </a:lnTo>
                <a:lnTo>
                  <a:pt x="336757" y="514491"/>
                </a:lnTo>
                <a:close/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2667" y="5207034"/>
            <a:ext cx="185704" cy="26509"/>
          </a:xfrm>
          <a:custGeom>
            <a:avLst/>
            <a:gdLst/>
            <a:ahLst/>
            <a:cxnLst/>
            <a:rect l="l" t="t" r="r" b="b"/>
            <a:pathLst>
              <a:path w="217169" h="29210">
                <a:moveTo>
                  <a:pt x="216705" y="28818"/>
                </a:moveTo>
                <a:lnTo>
                  <a:pt x="160144" y="28870"/>
                </a:lnTo>
                <a:lnTo>
                  <a:pt x="104538" y="24000"/>
                </a:lnTo>
                <a:lnTo>
                  <a:pt x="50840" y="14334"/>
                </a:lnTo>
                <a:lnTo>
                  <a:pt x="0" y="0"/>
                </a:lnTo>
              </a:path>
            </a:pathLst>
          </a:custGeom>
          <a:ln w="12699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0396" y="5519418"/>
            <a:ext cx="81449" cy="12679"/>
          </a:xfrm>
          <a:custGeom>
            <a:avLst/>
            <a:gdLst/>
            <a:ahLst/>
            <a:cxnLst/>
            <a:rect l="l" t="t" r="r" b="b"/>
            <a:pathLst>
              <a:path w="95250" h="13970">
                <a:moveTo>
                  <a:pt x="94812" y="0"/>
                </a:moveTo>
                <a:lnTo>
                  <a:pt x="71741" y="4786"/>
                </a:lnTo>
                <a:lnTo>
                  <a:pt x="48198" y="8687"/>
                </a:lnTo>
                <a:lnTo>
                  <a:pt x="24258" y="11693"/>
                </a:lnTo>
                <a:lnTo>
                  <a:pt x="0" y="13792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31237" y="5599852"/>
            <a:ext cx="48869" cy="57630"/>
          </a:xfrm>
          <a:custGeom>
            <a:avLst/>
            <a:gdLst/>
            <a:ahLst/>
            <a:cxnLst/>
            <a:rect l="l" t="t" r="r" b="b"/>
            <a:pathLst>
              <a:path w="57150" h="63500">
                <a:moveTo>
                  <a:pt x="57128" y="62918"/>
                </a:moveTo>
                <a:lnTo>
                  <a:pt x="40676" y="47866"/>
                </a:lnTo>
                <a:lnTo>
                  <a:pt x="25650" y="32340"/>
                </a:lnTo>
                <a:lnTo>
                  <a:pt x="12081" y="16373"/>
                </a:lnTo>
                <a:lnTo>
                  <a:pt x="0" y="0"/>
                </a:lnTo>
              </a:path>
            </a:pathLst>
          </a:custGeom>
          <a:ln w="12701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63949" y="5514562"/>
            <a:ext cx="19548" cy="62817"/>
          </a:xfrm>
          <a:custGeom>
            <a:avLst/>
            <a:gdLst/>
            <a:ahLst/>
            <a:cxnLst/>
            <a:rect l="l" t="t" r="r" b="b"/>
            <a:pathLst>
              <a:path w="22860" h="69214">
                <a:moveTo>
                  <a:pt x="22812" y="0"/>
                </a:moveTo>
                <a:lnTo>
                  <a:pt x="19489" y="17502"/>
                </a:lnTo>
                <a:lnTo>
                  <a:pt x="14572" y="34866"/>
                </a:lnTo>
                <a:lnTo>
                  <a:pt x="8072" y="52057"/>
                </a:lnTo>
                <a:lnTo>
                  <a:pt x="0" y="69037"/>
                </a:lnTo>
              </a:path>
            </a:pathLst>
          </a:custGeom>
          <a:ln w="12703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71319" y="5127419"/>
            <a:ext cx="238374" cy="234555"/>
          </a:xfrm>
          <a:custGeom>
            <a:avLst/>
            <a:gdLst/>
            <a:ahLst/>
            <a:cxnLst/>
            <a:rect l="l" t="t" r="r" b="b"/>
            <a:pathLst>
              <a:path w="278764" h="258445">
                <a:moveTo>
                  <a:pt x="0" y="0"/>
                </a:moveTo>
                <a:lnTo>
                  <a:pt x="54752" y="17884"/>
                </a:lnTo>
                <a:lnTo>
                  <a:pt x="104435" y="39292"/>
                </a:lnTo>
                <a:lnTo>
                  <a:pt x="148666" y="63870"/>
                </a:lnTo>
                <a:lnTo>
                  <a:pt x="187063" y="91262"/>
                </a:lnTo>
                <a:lnTo>
                  <a:pt x="219244" y="121114"/>
                </a:lnTo>
                <a:lnTo>
                  <a:pt x="244826" y="153071"/>
                </a:lnTo>
                <a:lnTo>
                  <a:pt x="263426" y="186778"/>
                </a:lnTo>
                <a:lnTo>
                  <a:pt x="274663" y="221879"/>
                </a:lnTo>
                <a:lnTo>
                  <a:pt x="278154" y="258022"/>
                </a:lnTo>
              </a:path>
            </a:pathLst>
          </a:custGeom>
          <a:ln w="12701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26420" y="4878009"/>
            <a:ext cx="106427" cy="88174"/>
          </a:xfrm>
          <a:custGeom>
            <a:avLst/>
            <a:gdLst/>
            <a:ahLst/>
            <a:cxnLst/>
            <a:rect l="l" t="t" r="r" b="b"/>
            <a:pathLst>
              <a:path w="124460" h="97154">
                <a:moveTo>
                  <a:pt x="123867" y="0"/>
                </a:moveTo>
                <a:lnTo>
                  <a:pt x="100347" y="27167"/>
                </a:lnTo>
                <a:lnTo>
                  <a:pt x="71656" y="52510"/>
                </a:lnTo>
                <a:lnTo>
                  <a:pt x="38104" y="75786"/>
                </a:lnTo>
                <a:lnTo>
                  <a:pt x="0" y="96751"/>
                </a:lnTo>
              </a:path>
            </a:pathLst>
          </a:custGeom>
          <a:ln w="12701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78199" y="4552201"/>
            <a:ext cx="5973" cy="41494"/>
          </a:xfrm>
          <a:custGeom>
            <a:avLst/>
            <a:gdLst/>
            <a:ahLst/>
            <a:cxnLst/>
            <a:rect l="l" t="t" r="r" b="b"/>
            <a:pathLst>
              <a:path w="6985" h="45720">
                <a:moveTo>
                  <a:pt x="0" y="0"/>
                </a:moveTo>
                <a:lnTo>
                  <a:pt x="3070" y="11345"/>
                </a:lnTo>
                <a:lnTo>
                  <a:pt x="5187" y="22755"/>
                </a:lnTo>
                <a:lnTo>
                  <a:pt x="6344" y="34211"/>
                </a:lnTo>
                <a:lnTo>
                  <a:pt x="6537" y="45692"/>
                </a:lnTo>
              </a:path>
            </a:pathLst>
          </a:custGeom>
          <a:ln w="12703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01827" y="4450942"/>
            <a:ext cx="54299" cy="53019"/>
          </a:xfrm>
          <a:custGeom>
            <a:avLst/>
            <a:gdLst/>
            <a:ahLst/>
            <a:cxnLst/>
            <a:rect l="l" t="t" r="r" b="b"/>
            <a:pathLst>
              <a:path w="63500" h="58420">
                <a:moveTo>
                  <a:pt x="0" y="58273"/>
                </a:moveTo>
                <a:lnTo>
                  <a:pt x="13070" y="42744"/>
                </a:lnTo>
                <a:lnTo>
                  <a:pt x="28041" y="27818"/>
                </a:lnTo>
                <a:lnTo>
                  <a:pt x="44851" y="13550"/>
                </a:lnTo>
                <a:lnTo>
                  <a:pt x="63438" y="0"/>
                </a:lnTo>
              </a:path>
            </a:pathLst>
          </a:custGeom>
          <a:ln w="12701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94360" y="4483421"/>
            <a:ext cx="26607" cy="46104"/>
          </a:xfrm>
          <a:custGeom>
            <a:avLst/>
            <a:gdLst/>
            <a:ahLst/>
            <a:cxnLst/>
            <a:rect l="l" t="t" r="r" b="b"/>
            <a:pathLst>
              <a:path w="31114" h="50800">
                <a:moveTo>
                  <a:pt x="0" y="50255"/>
                </a:moveTo>
                <a:lnTo>
                  <a:pt x="5634" y="37297"/>
                </a:lnTo>
                <a:lnTo>
                  <a:pt x="12646" y="24577"/>
                </a:lnTo>
                <a:lnTo>
                  <a:pt x="21017" y="12133"/>
                </a:lnTo>
                <a:lnTo>
                  <a:pt x="30725" y="0"/>
                </a:lnTo>
              </a:path>
            </a:pathLst>
          </a:custGeom>
          <a:ln w="12702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98814" y="4544523"/>
            <a:ext cx="95567" cy="44375"/>
          </a:xfrm>
          <a:custGeom>
            <a:avLst/>
            <a:gdLst/>
            <a:ahLst/>
            <a:cxnLst/>
            <a:rect l="l" t="t" r="r" b="b"/>
            <a:pathLst>
              <a:path w="111760" h="48895">
                <a:moveTo>
                  <a:pt x="0" y="0"/>
                </a:moveTo>
                <a:lnTo>
                  <a:pt x="29692" y="10715"/>
                </a:lnTo>
                <a:lnTo>
                  <a:pt x="58174" y="22436"/>
                </a:lnTo>
                <a:lnTo>
                  <a:pt x="85370" y="35128"/>
                </a:lnTo>
                <a:lnTo>
                  <a:pt x="111201" y="48757"/>
                </a:lnTo>
              </a:path>
            </a:pathLst>
          </a:custGeom>
          <a:ln w="127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9974" y="4845728"/>
            <a:ext cx="16833" cy="46681"/>
          </a:xfrm>
          <a:custGeom>
            <a:avLst/>
            <a:gdLst/>
            <a:ahLst/>
            <a:cxnLst/>
            <a:rect l="l" t="t" r="r" b="b"/>
            <a:pathLst>
              <a:path w="19684" h="51435">
                <a:moveTo>
                  <a:pt x="19406" y="51297"/>
                </a:moveTo>
                <a:lnTo>
                  <a:pt x="13234" y="38646"/>
                </a:lnTo>
                <a:lnTo>
                  <a:pt x="7939" y="25869"/>
                </a:lnTo>
                <a:lnTo>
                  <a:pt x="3525" y="12982"/>
                </a:lnTo>
                <a:lnTo>
                  <a:pt x="0" y="0"/>
                </a:lnTo>
              </a:path>
            </a:pathLst>
          </a:custGeom>
          <a:ln w="12703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27611" y="4725681"/>
            <a:ext cx="532131" cy="5647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21749" y="4552790"/>
            <a:ext cx="260625" cy="3573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97321" y="4933150"/>
            <a:ext cx="282356" cy="3112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43914" y="4518212"/>
            <a:ext cx="260637" cy="5071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74679" y="4587368"/>
            <a:ext cx="369235" cy="4956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76048" y="5002306"/>
            <a:ext cx="445254" cy="4495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943915" y="5082999"/>
            <a:ext cx="532131" cy="5762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04551" y="4725681"/>
            <a:ext cx="380084" cy="4956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682385" y="4587368"/>
            <a:ext cx="488694" cy="4264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20380" y="5082988"/>
            <a:ext cx="434393" cy="5647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59744" y="4587368"/>
            <a:ext cx="369235" cy="5993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99107" y="5082988"/>
            <a:ext cx="553853" cy="4956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295967" y="3198479"/>
            <a:ext cx="217197" cy="1325496"/>
          </a:xfrm>
          <a:custGeom>
            <a:avLst/>
            <a:gdLst/>
            <a:ahLst/>
            <a:cxnLst/>
            <a:rect l="l" t="t" r="r" b="b"/>
            <a:pathLst>
              <a:path w="254000" h="1460500">
                <a:moveTo>
                  <a:pt x="190500" y="126961"/>
                </a:moveTo>
                <a:lnTo>
                  <a:pt x="63500" y="126961"/>
                </a:lnTo>
                <a:lnTo>
                  <a:pt x="63500" y="1460500"/>
                </a:lnTo>
                <a:lnTo>
                  <a:pt x="127000" y="1397012"/>
                </a:lnTo>
                <a:lnTo>
                  <a:pt x="190500" y="1397012"/>
                </a:lnTo>
                <a:lnTo>
                  <a:pt x="190500" y="126961"/>
                </a:lnTo>
                <a:close/>
              </a:path>
              <a:path w="254000" h="1460500">
                <a:moveTo>
                  <a:pt x="190500" y="1397012"/>
                </a:moveTo>
                <a:lnTo>
                  <a:pt x="127000" y="1397012"/>
                </a:lnTo>
                <a:lnTo>
                  <a:pt x="190500" y="1460500"/>
                </a:lnTo>
                <a:lnTo>
                  <a:pt x="190500" y="1397012"/>
                </a:lnTo>
                <a:close/>
              </a:path>
              <a:path w="254000" h="1460500">
                <a:moveTo>
                  <a:pt x="127000" y="0"/>
                </a:moveTo>
                <a:lnTo>
                  <a:pt x="0" y="126961"/>
                </a:lnTo>
                <a:lnTo>
                  <a:pt x="254000" y="126961"/>
                </a:lnTo>
                <a:lnTo>
                  <a:pt x="127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295966" y="3198495"/>
            <a:ext cx="217197" cy="1325496"/>
          </a:xfrm>
          <a:custGeom>
            <a:avLst/>
            <a:gdLst/>
            <a:ahLst/>
            <a:cxnLst/>
            <a:rect l="l" t="t" r="r" b="b"/>
            <a:pathLst>
              <a:path w="254000" h="1460500">
                <a:moveTo>
                  <a:pt x="63500" y="1460480"/>
                </a:moveTo>
                <a:lnTo>
                  <a:pt x="63500" y="126962"/>
                </a:lnTo>
                <a:lnTo>
                  <a:pt x="0" y="126962"/>
                </a:lnTo>
                <a:lnTo>
                  <a:pt x="126998" y="0"/>
                </a:lnTo>
                <a:lnTo>
                  <a:pt x="253997" y="126962"/>
                </a:lnTo>
                <a:lnTo>
                  <a:pt x="190499" y="126962"/>
                </a:lnTo>
                <a:lnTo>
                  <a:pt x="190499" y="1460480"/>
                </a:lnTo>
                <a:lnTo>
                  <a:pt x="126998" y="1396998"/>
                </a:lnTo>
                <a:lnTo>
                  <a:pt x="63500" y="146048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611796" y="5457585"/>
            <a:ext cx="1248884" cy="4495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11796" y="5457585"/>
            <a:ext cx="1248884" cy="383247"/>
          </a:xfrm>
          <a:prstGeom prst="rect">
            <a:avLst/>
          </a:prstGeom>
          <a:ln w="12700">
            <a:solidFill>
              <a:srgbClr val="FFC000"/>
            </a:solidFill>
          </a:ln>
        </p:spPr>
        <p:txBody>
          <a:bodyPr vert="horz" wrap="square" lIns="0" tIns="23941" rIns="0" bIns="0" rtlCol="0">
            <a:spAutoFit/>
          </a:bodyPr>
          <a:lstStyle/>
          <a:p>
            <a:pPr marL="323482" marR="298428" lvl="0" indent="32849" algn="l" defTabSz="914400" rtl="0" eaLnBrk="1" fontAlgn="auto" latinLnBrk="1" hangingPunct="1">
              <a:lnSpc>
                <a:spcPts val="1403"/>
              </a:lnSpc>
              <a:spcBef>
                <a:spcPts val="18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external  </a:t>
            </a:r>
            <a:r>
              <a:rPr kumimoji="0" sz="12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databases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8423" y="3936146"/>
            <a:ext cx="1933055" cy="391886"/>
          </a:xfrm>
          <a:custGeom>
            <a:avLst/>
            <a:gdLst/>
            <a:ahLst/>
            <a:cxnLst/>
            <a:rect l="l" t="t" r="r" b="b"/>
            <a:pathLst>
              <a:path w="2260600" h="431800">
                <a:moveTo>
                  <a:pt x="2188616" y="0"/>
                </a:moveTo>
                <a:lnTo>
                  <a:pt x="71983" y="0"/>
                </a:lnTo>
                <a:lnTo>
                  <a:pt x="43966" y="5655"/>
                </a:lnTo>
                <a:lnTo>
                  <a:pt x="21085" y="21078"/>
                </a:lnTo>
                <a:lnTo>
                  <a:pt x="5657" y="43955"/>
                </a:lnTo>
                <a:lnTo>
                  <a:pt x="0" y="71970"/>
                </a:lnTo>
                <a:lnTo>
                  <a:pt x="0" y="359829"/>
                </a:lnTo>
                <a:lnTo>
                  <a:pt x="5657" y="387844"/>
                </a:lnTo>
                <a:lnTo>
                  <a:pt x="21085" y="410721"/>
                </a:lnTo>
                <a:lnTo>
                  <a:pt x="43966" y="426144"/>
                </a:lnTo>
                <a:lnTo>
                  <a:pt x="71983" y="431800"/>
                </a:lnTo>
                <a:lnTo>
                  <a:pt x="2188616" y="431800"/>
                </a:lnTo>
                <a:lnTo>
                  <a:pt x="2216633" y="426144"/>
                </a:lnTo>
                <a:lnTo>
                  <a:pt x="2239514" y="410721"/>
                </a:lnTo>
                <a:lnTo>
                  <a:pt x="2254942" y="387844"/>
                </a:lnTo>
                <a:lnTo>
                  <a:pt x="2260600" y="359829"/>
                </a:lnTo>
                <a:lnTo>
                  <a:pt x="2260600" y="71970"/>
                </a:lnTo>
                <a:lnTo>
                  <a:pt x="2254942" y="43955"/>
                </a:lnTo>
                <a:lnTo>
                  <a:pt x="2239514" y="21078"/>
                </a:lnTo>
                <a:lnTo>
                  <a:pt x="2216633" y="5655"/>
                </a:lnTo>
                <a:lnTo>
                  <a:pt x="2188616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80084" y="4009751"/>
            <a:ext cx="1239653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6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Example-­‐based</a:t>
            </a:r>
            <a:r>
              <a:rPr kumimoji="0" sz="1300" b="0" i="0" u="none" strike="noStrike" kern="1200" cap="none" spc="162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SR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554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9" dirty="0"/>
              <a:t>Example-based</a:t>
            </a:r>
            <a:r>
              <a:rPr spc="-329" dirty="0"/>
              <a:t> </a:t>
            </a:r>
            <a:r>
              <a:rPr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138" y="1734359"/>
            <a:ext cx="3637509" cy="599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4454" lvl="0" indent="-167030" algn="l" defTabSz="914400" rtl="0" eaLnBrk="1" fontAlgn="auto" latinLnBrk="1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Exploitinternal</a:t>
            </a:r>
            <a:r>
              <a:rPr kumimoji="0" sz="2100" b="0" i="0" u="none" strike="noStrike" kern="1200" cap="none" spc="-1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similarities</a:t>
            </a:r>
            <a:r>
              <a:rPr kumimoji="0" sz="2100" b="0" i="0" u="none" strike="noStrike" kern="1200" cap="none" spc="-2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of</a:t>
            </a:r>
            <a:r>
              <a:rPr kumimoji="0" sz="21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 </a:t>
            </a:r>
            <a:r>
              <a:rPr kumimoji="0" sz="21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same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image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78294" y="5487737"/>
            <a:ext cx="30613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1" u="none" strike="noStrike" kern="1200" cap="none" spc="-13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from </a:t>
            </a:r>
            <a:r>
              <a:rPr kumimoji="0" sz="1300" b="0" i="1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a </a:t>
            </a:r>
            <a:r>
              <a:rPr kumimoji="0" sz="1300" b="0" i="1" u="none" strike="noStrike" kern="1200" cap="none" spc="-13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single </a:t>
            </a:r>
            <a:r>
              <a:rPr kumimoji="0" sz="1300" b="0" i="1" u="none" strike="noStrike" kern="1200" cap="none" spc="-31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image.  </a:t>
            </a:r>
            <a:r>
              <a:rPr kumimoji="0" sz="1300" b="0" i="1" u="none" strike="noStrike" kern="1200" cap="none" spc="-18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In: </a:t>
            </a:r>
            <a:r>
              <a:rPr kumimoji="0" sz="1300" b="0" i="1" u="none" strike="noStrike" kern="1200" cap="none" spc="-9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IEEE</a:t>
            </a:r>
            <a:r>
              <a:rPr kumimoji="0" sz="1300" b="0" i="1" u="none" strike="noStrike" kern="1200" cap="none" spc="254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300" b="0" i="1" u="none" strike="noStrike" kern="1200" cap="none" spc="-26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International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26344" y="5487737"/>
            <a:ext cx="1841832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1" u="none" strike="noStrike" kern="1200" cap="none" spc="-13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Conference  </a:t>
            </a:r>
            <a:r>
              <a:rPr kumimoji="0" sz="1300" b="0" i="1" u="none" strike="noStrike" kern="1200" cap="none" spc="-18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on</a:t>
            </a:r>
            <a:r>
              <a:rPr kumimoji="0" sz="1300" b="0" i="1" u="none" strike="noStrike" kern="1200" cap="none" spc="-14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300" b="0" i="1" u="none" strike="noStrike" kern="1200" cap="none" spc="-26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Computer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083" y="5487737"/>
            <a:ext cx="361633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lvl="0" indent="-557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1" u="none" strike="noStrike" kern="1200" cap="none" spc="-22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Glasner,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D., </a:t>
            </a:r>
            <a:r>
              <a:rPr kumimoji="0" sz="1300" b="0" i="1" u="none" strike="noStrike" kern="1200" cap="none" spc="-22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Bagon, </a:t>
            </a:r>
            <a:r>
              <a:rPr kumimoji="0" sz="1300" b="0" i="1" u="none" strike="noStrike" kern="1200" cap="none" spc="-9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S., </a:t>
            </a:r>
            <a:r>
              <a:rPr kumimoji="0" sz="1300" b="0" i="1" u="none" strike="noStrike" kern="1200" cap="none" spc="-22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Irani, M.: Super-resolution  </a:t>
            </a:r>
            <a:r>
              <a:rPr kumimoji="0" sz="1300" b="0" i="1" u="none" strike="noStrike" kern="1200" cap="none" spc="-13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Vision. </a:t>
            </a:r>
            <a:r>
              <a:rPr kumimoji="0" sz="1300" b="0" i="1" u="none" strike="noStrike" kern="1200" cap="none" spc="-22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pp. </a:t>
            </a:r>
            <a:r>
              <a:rPr kumimoji="0" sz="1300" b="0" i="1" u="none" strike="noStrike" kern="1200" cap="none" spc="-31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349–356 </a:t>
            </a:r>
            <a:r>
              <a:rPr kumimoji="0" sz="1300" b="0" i="1" u="none" strike="noStrike" kern="1200" cap="none" spc="162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300" b="0" i="1" u="none" strike="noStrike" kern="1200" cap="none" spc="-26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(2009)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3592" y="899032"/>
            <a:ext cx="3333976" cy="4564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78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9" dirty="0"/>
              <a:t>Example-based</a:t>
            </a:r>
            <a:r>
              <a:rPr spc="-329" dirty="0"/>
              <a:t> </a:t>
            </a:r>
            <a:r>
              <a:rPr dirty="0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138" y="1734359"/>
            <a:ext cx="6903068" cy="599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4454" lvl="0" indent="-167030" algn="l" defTabSz="914400" rtl="0" eaLnBrk="1" fontAlgn="auto" latinLnBrk="1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Learn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mapping </a:t>
            </a:r>
            <a:r>
              <a:rPr kumimoji="0" sz="21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functionsfrom 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external </a:t>
            </a:r>
            <a:r>
              <a:rPr kumimoji="0" sz="2100" b="0" i="0" u="none" strike="noStrike" kern="1200" cap="none" spc="-2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low-­‐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</a:t>
            </a:r>
            <a:r>
              <a:rPr kumimoji="0" sz="2100" b="0" i="0" u="none" strike="noStrike" kern="1200" cap="none" spc="-2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high-­‐resolution  </a:t>
            </a:r>
            <a:r>
              <a:rPr kumimoji="0" sz="2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exemplar</a:t>
            </a:r>
            <a:r>
              <a:rPr kumimoji="0" sz="21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pairs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6083" y="5625939"/>
            <a:ext cx="6967141" cy="424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lvl="0" indent="0" algn="l" defTabSz="914400" rtl="0" eaLnBrk="1" fontAlgn="auto" latinLnBrk="1" hangingPunct="1">
              <a:lnSpc>
                <a:spcPct val="105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[1]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J. 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Yang </a:t>
            </a:r>
            <a:r>
              <a:rPr kumimoji="0" sz="1300" b="0" i="0" u="none" strike="noStrike" kern="1200" cap="none" spc="-22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al., </a:t>
            </a:r>
            <a:r>
              <a:rPr kumimoji="0" sz="1300" b="0" i="0" u="none" strike="noStrike" kern="1200" cap="none" spc="-66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T.: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Coupled dictionary training </a:t>
            </a:r>
            <a:r>
              <a:rPr kumimoji="0" sz="1300" b="0" i="0" u="none" strike="noStrike" kern="1200" cap="none" spc="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for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 </a:t>
            </a:r>
            <a:r>
              <a:rPr kumimoji="0" sz="1300" b="0" i="0" u="none" strike="noStrike" kern="1200" cap="none" spc="-5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super-­‐resolution.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TIP </a:t>
            </a:r>
            <a:r>
              <a:rPr kumimoji="0" sz="1300" b="0" i="0" u="none" strike="noStrike" kern="1200" cap="none" spc="26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21(8), </a:t>
            </a:r>
            <a:r>
              <a:rPr kumimoji="0" sz="1300" b="0" i="0" u="none" strike="noStrike" kern="1200" cap="none" spc="-5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3467-­‐3478 </a:t>
            </a:r>
            <a:r>
              <a:rPr kumimoji="0" sz="1300" b="0" i="0" u="none" strike="noStrike" kern="1200" cap="none" spc="26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(2012)  </a:t>
            </a:r>
            <a:r>
              <a:rPr kumimoji="0" sz="1300" b="0" i="0" u="none" strike="noStrike" kern="1200" cap="none" spc="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[2]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J. </a:t>
            </a:r>
            <a:r>
              <a:rPr kumimoji="0" sz="1300" b="0" i="0" u="none" strike="noStrike" kern="1200" cap="none" spc="-35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Yang </a:t>
            </a:r>
            <a:r>
              <a:rPr kumimoji="0" sz="1300" b="0" i="0" u="none" strike="noStrike" kern="1200" cap="none" spc="-22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al.,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 </a:t>
            </a:r>
            <a:r>
              <a:rPr kumimoji="0" sz="1300" b="0" i="0" u="none" strike="noStrike" kern="1200" cap="none" spc="-5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super-­‐resolution  </a:t>
            </a: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via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sparse </a:t>
            </a:r>
            <a:r>
              <a:rPr kumimoji="0" sz="1300" b="0" i="0" u="none" strike="noStrike" kern="1200" cap="none" spc="-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representation. 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TIP </a:t>
            </a:r>
            <a:r>
              <a:rPr kumimoji="0" sz="1300" b="0" i="0" u="none" strike="noStrike" kern="1200" cap="none" spc="31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19(11), </a:t>
            </a:r>
            <a:r>
              <a:rPr kumimoji="0" sz="1300" b="0" i="0" u="none" strike="noStrike" kern="1200" cap="none" spc="-5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2861-­‐2873 </a:t>
            </a:r>
            <a:r>
              <a:rPr kumimoji="0" sz="1300" b="0" i="0" u="none" strike="noStrike" kern="1200" cap="none" spc="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26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(2010)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138" y="2740341"/>
            <a:ext cx="7789233" cy="23288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23264" algn="l"/>
              </a:tabLst>
              <a:defRPr/>
            </a:pPr>
            <a:r>
              <a:rPr kumimoji="0" sz="15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Overlapping </a:t>
            </a:r>
            <a:r>
              <a:rPr kumimoji="0" sz="15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patches </a:t>
            </a:r>
            <a:r>
              <a:rPr kumimoji="0" sz="15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are </a:t>
            </a:r>
            <a:r>
              <a:rPr kumimoji="0" sz="15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densely cropped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from </a:t>
            </a:r>
            <a:r>
              <a:rPr kumimoji="0" sz="15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the </a:t>
            </a:r>
            <a:r>
              <a:rPr kumimoji="0" sz="15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input </a:t>
            </a:r>
            <a:r>
              <a:rPr kumimoji="0" sz="15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image </a:t>
            </a:r>
            <a:r>
              <a:rPr kumimoji="0" sz="15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and </a:t>
            </a:r>
            <a:r>
              <a:rPr kumimoji="0" sz="1500" b="0" i="0" u="none" strike="noStrike" kern="1200" cap="none" spc="2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5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pre-processed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AutoNum type="arabicPeriod"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222707" marR="0" lvl="0" indent="-211572" algn="l" defTabSz="914400" rtl="0" eaLnBrk="1" fontAlgn="auto" latinLnBrk="1" hangingPunct="1">
              <a:lnSpc>
                <a:spcPct val="100000"/>
              </a:lnSpc>
              <a:spcBef>
                <a:spcPts val="1052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23264" algn="l"/>
              </a:tabLst>
              <a:defRPr/>
            </a:pPr>
            <a:r>
              <a:rPr kumimoji="0" sz="15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Patches </a:t>
            </a:r>
            <a:r>
              <a:rPr kumimoji="0" sz="15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are </a:t>
            </a:r>
            <a:r>
              <a:rPr kumimoji="0" sz="15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encoded </a:t>
            </a:r>
            <a:r>
              <a:rPr kumimoji="0" sz="15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by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a </a:t>
            </a:r>
            <a:r>
              <a:rPr kumimoji="0" sz="15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low-resolution</a:t>
            </a:r>
            <a:r>
              <a:rPr kumimoji="0" sz="1500" b="0" i="0" u="none" strike="noStrike" kern="1200" cap="none" spc="27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5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dictionary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AutoNum type="arabicPeriod"/>
              <a:tabLst/>
              <a:defRPr/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11135" marR="211015" lvl="0" indent="0" algn="l" defTabSz="914400" rtl="0" eaLnBrk="1" fontAlgn="auto" latinLnBrk="1" hangingPunct="1">
              <a:lnSpc>
                <a:spcPts val="1754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12129" algn="l"/>
              </a:tabLst>
              <a:defRPr/>
            </a:pPr>
            <a:r>
              <a:rPr kumimoji="0" sz="15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The </a:t>
            </a:r>
            <a:r>
              <a:rPr kumimoji="0" sz="15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sparse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coefficients </a:t>
            </a:r>
            <a:r>
              <a:rPr kumimoji="0" sz="15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are passed </a:t>
            </a:r>
            <a:r>
              <a:rPr kumimoji="0" sz="15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into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a </a:t>
            </a:r>
            <a:r>
              <a:rPr kumimoji="0" sz="15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high-resolution dictionary for 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reconstructing </a:t>
            </a:r>
            <a:r>
              <a:rPr kumimoji="0" sz="15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high-  </a:t>
            </a:r>
            <a:r>
              <a:rPr kumimoji="0" sz="15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resolution</a:t>
            </a:r>
            <a:r>
              <a:rPr kumimoji="0" sz="1500" b="0" i="0" u="none" strike="noStrike" kern="1200" cap="none" spc="-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5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patches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Tx/>
              <a:buSzTx/>
              <a:buFont typeface="Arial"/>
              <a:buAutoNum type="arabicPeriod"/>
              <a:tabLst/>
              <a:defRPr/>
            </a:pP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222707" marR="0" lvl="0" indent="-211572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23264" algn="l"/>
              </a:tabLst>
              <a:defRPr/>
            </a:pPr>
            <a:r>
              <a:rPr kumimoji="0" sz="15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Constructed </a:t>
            </a:r>
            <a:r>
              <a:rPr kumimoji="0" sz="15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patches </a:t>
            </a:r>
            <a:r>
              <a:rPr kumimoji="0" sz="15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are </a:t>
            </a:r>
            <a:r>
              <a:rPr kumimoji="0" sz="15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aggregated </a:t>
            </a:r>
            <a:r>
              <a:rPr kumimoji="0" sz="15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(</a:t>
            </a:r>
            <a:r>
              <a:rPr kumimoji="0" sz="15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e.g., </a:t>
            </a:r>
            <a:r>
              <a:rPr kumimoji="0" sz="15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by weighted </a:t>
            </a:r>
            <a:r>
              <a:rPr kumimoji="0" sz="15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averaging) </a:t>
            </a:r>
            <a:r>
              <a:rPr kumimoji="0" sz="15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to </a:t>
            </a:r>
            <a:r>
              <a:rPr kumimoji="0" sz="15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produce </a:t>
            </a:r>
            <a:r>
              <a:rPr kumimoji="0" sz="15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the </a:t>
            </a:r>
            <a:r>
              <a:rPr kumimoji="0" sz="15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final </a:t>
            </a:r>
            <a:r>
              <a:rPr kumimoji="0" sz="1500" b="0" i="0" u="none" strike="noStrike" kern="1200" cap="none" spc="28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5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output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97407" y="5831821"/>
            <a:ext cx="152038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9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15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70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4" dirty="0"/>
              <a:t>Contributions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6815" y="2204929"/>
            <a:ext cx="7402622" cy="303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374705" lvl="0" indent="-167030" algn="l" defTabSz="914400" rtl="0" eaLnBrk="1" fontAlgn="auto" latinLnBrk="1" hangingPunct="1">
              <a:lnSpc>
                <a:spcPct val="79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We</a:t>
            </a:r>
            <a:r>
              <a:rPr kumimoji="0" sz="21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directly</a:t>
            </a:r>
            <a:r>
              <a:rPr kumimoji="0" sz="2100" b="0" i="0" u="none" strike="noStrike" kern="1200" cap="none" spc="-2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learn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79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end-­‐to-­‐end</a:t>
            </a:r>
            <a:r>
              <a:rPr kumimoji="0" sz="2100" b="0" i="0" u="none" strike="noStrike" kern="1200" cap="none" spc="-17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mapping</a:t>
            </a:r>
            <a:r>
              <a:rPr kumimoji="0" sz="2100" b="0" i="0" u="none" strike="noStrike" kern="1200" cap="none" spc="-153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between</a:t>
            </a:r>
            <a:r>
              <a:rPr kumimoji="0" sz="21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0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low-­‐</a:t>
            </a:r>
            <a:r>
              <a:rPr kumimoji="0" sz="2100" b="0" i="0" u="none" strike="noStrike" kern="1200" cap="none" spc="-1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high-­‐ 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resolution</a:t>
            </a:r>
            <a:r>
              <a:rPr kumimoji="0" sz="21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images,</a:t>
            </a:r>
            <a:r>
              <a:rPr kumimoji="0" sz="2100" b="0" i="0" u="none" strike="noStrike" kern="1200" cap="none" spc="-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with</a:t>
            </a:r>
            <a:r>
              <a:rPr kumimoji="0" sz="21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no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extra</a:t>
            </a:r>
            <a:r>
              <a:rPr kumimoji="0" sz="21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pre/post-­‐processing</a:t>
            </a:r>
            <a:r>
              <a:rPr kumimoji="0" sz="2100" b="0" i="0" u="none" strike="noStrike" kern="1200" cap="none" spc="-23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beyond</a:t>
            </a:r>
            <a:r>
              <a:rPr kumimoji="0" sz="21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optimization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178166" marR="690949" lvl="0" indent="-167030" algn="l" defTabSz="914400" rtl="0" eaLnBrk="1" fontAlgn="auto" latinLnBrk="1" hangingPunct="1">
              <a:lnSpc>
                <a:spcPct val="79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We</a:t>
            </a:r>
            <a:r>
              <a:rPr kumimoji="0" sz="2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shows</a:t>
            </a:r>
            <a:r>
              <a:rPr kumimoji="0" sz="21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that</a:t>
            </a:r>
            <a:r>
              <a:rPr kumimoji="0" sz="21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</a:t>
            </a:r>
            <a:r>
              <a:rPr kumimoji="0" sz="21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traditional</a:t>
            </a:r>
            <a:r>
              <a:rPr kumimoji="0" sz="2100" b="0" i="0" u="none" strike="noStrike" kern="1200" cap="none" spc="-171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2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sparse</a:t>
            </a:r>
            <a:r>
              <a:rPr kumimoji="0" sz="2100" b="0" i="0" u="none" strike="noStrike" kern="1200" cap="none" spc="-3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coding</a:t>
            </a:r>
            <a:r>
              <a:rPr kumimoji="0" sz="2100" b="0" i="0" u="none" strike="noStrike" kern="1200" cap="none" spc="-241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SR</a:t>
            </a:r>
            <a:r>
              <a:rPr kumimoji="0" sz="2100" b="0" i="0" u="none" strike="noStrike" kern="1200" cap="none" spc="-4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method</a:t>
            </a:r>
            <a:r>
              <a:rPr kumimoji="0" sz="2100" b="0" i="0" u="none" strike="noStrike" kern="1200" cap="none" spc="-171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can</a:t>
            </a:r>
            <a:r>
              <a:rPr kumimoji="0" sz="2100" b="0" i="0" u="none" strike="noStrike" kern="1200" cap="none" spc="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 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viewed</a:t>
            </a:r>
            <a:r>
              <a:rPr kumimoji="0" sz="2100" b="0" i="0" u="none" strike="noStrike" kern="1200" cap="none" spc="-1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as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deep</a:t>
            </a:r>
            <a:r>
              <a:rPr kumimoji="0" sz="2100" b="0" i="0" u="none" strike="noStrike" kern="1200" cap="none" spc="-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convolutional</a:t>
            </a:r>
            <a:r>
              <a:rPr kumimoji="0" sz="2100" b="0" i="0" u="none" strike="noStrike" kern="1200" cap="none" spc="-1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neural</a:t>
            </a:r>
            <a:r>
              <a:rPr kumimoji="0" sz="2100" b="0" i="0" u="none" strike="noStrike" kern="1200" cap="none" spc="-1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network.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9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2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178166" marR="4454" lvl="0" indent="-167030" algn="l" defTabSz="914400" rtl="0" eaLnBrk="1" fontAlgn="auto" latinLnBrk="1" hangingPunct="1">
              <a:lnSpc>
                <a:spcPct val="79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We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demonstrate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deep learning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is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useful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classical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computer 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vision</a:t>
            </a:r>
            <a:r>
              <a:rPr kumimoji="0" sz="2100" b="0" i="0" u="none" strike="noStrike" kern="1200" cap="none" spc="-175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39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problem</a:t>
            </a:r>
            <a:r>
              <a:rPr kumimoji="0" sz="2100" b="0" i="0" u="none" strike="noStrike" kern="1200" cap="none" spc="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of</a:t>
            </a:r>
            <a:r>
              <a:rPr kumimoji="0" sz="2100" b="0" i="0" u="none" strike="noStrike" kern="1200" cap="none" spc="-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super-­‐resolution,</a:t>
            </a:r>
            <a:r>
              <a:rPr kumimoji="0" sz="2100" b="0" i="0" u="none" strike="noStrike" kern="1200" cap="none" spc="-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</a:t>
            </a:r>
            <a:r>
              <a:rPr kumimoji="0" sz="21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can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achieve</a:t>
            </a:r>
            <a:r>
              <a:rPr kumimoji="0" sz="21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good</a:t>
            </a:r>
            <a:r>
              <a:rPr kumimoji="0" sz="21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quality</a:t>
            </a:r>
            <a:r>
              <a:rPr kumimoji="0" sz="2100" b="0" i="0" u="none" strike="noStrike" kern="1200" cap="none" spc="-1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 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speed.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97407" y="5831821"/>
            <a:ext cx="152038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9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16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1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22" dirty="0"/>
              <a:t>Super-resolution </a:t>
            </a:r>
            <a:r>
              <a:rPr dirty="0"/>
              <a:t>CNN</a:t>
            </a:r>
            <a:r>
              <a:rPr spc="-469" dirty="0"/>
              <a:t> </a:t>
            </a:r>
            <a:r>
              <a:rPr spc="-18" dirty="0"/>
              <a:t>(SRCNN)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9785" y="4483137"/>
            <a:ext cx="7187054" cy="11669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0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Put</a:t>
            </a:r>
            <a:r>
              <a:rPr kumimoji="0" sz="20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together</a:t>
            </a:r>
            <a:r>
              <a:rPr kumimoji="0" sz="2000" b="0" i="0" u="none" strike="noStrike" kern="1200" cap="none" spc="-1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0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operationsthat</a:t>
            </a:r>
            <a:r>
              <a:rPr kumimoji="0" sz="20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0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were</a:t>
            </a:r>
            <a:r>
              <a:rPr kumimoji="0" sz="20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traditionally</a:t>
            </a:r>
            <a:r>
              <a:rPr kumimoji="0" sz="2000" b="0" i="0" u="none" strike="noStrike" kern="1200" cap="none" spc="-1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0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treated</a:t>
            </a:r>
            <a:r>
              <a:rPr kumimoji="0" sz="20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0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individually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6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Patch </a:t>
            </a:r>
            <a:r>
              <a:rPr kumimoji="0" sz="16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extraction </a:t>
            </a:r>
            <a:r>
              <a:rPr kumimoji="0" sz="16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</a:t>
            </a:r>
            <a:r>
              <a:rPr kumimoji="0" sz="16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6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representation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Non-­‐linear</a:t>
            </a:r>
            <a:r>
              <a:rPr kumimoji="0" sz="1600" b="0" i="0" u="none" strike="noStrike" kern="1200" cap="none" spc="-1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6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mapping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6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Reconstruction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5254" y="1648225"/>
            <a:ext cx="7753938" cy="228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2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22" dirty="0"/>
              <a:t>Super-resolution </a:t>
            </a:r>
            <a:r>
              <a:rPr dirty="0"/>
              <a:t>CNN</a:t>
            </a:r>
            <a:r>
              <a:rPr spc="-469" dirty="0"/>
              <a:t> </a:t>
            </a:r>
            <a:r>
              <a:rPr spc="-18" dirty="0"/>
              <a:t>(SRCNN)</a:t>
            </a:r>
          </a:p>
        </p:txBody>
      </p:sp>
      <p:sp>
        <p:nvSpPr>
          <p:cNvPr id="3" name="object 3"/>
          <p:cNvSpPr/>
          <p:nvPr/>
        </p:nvSpPr>
        <p:spPr>
          <a:xfrm>
            <a:off x="445254" y="1648225"/>
            <a:ext cx="7753938" cy="228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4361" y="1728908"/>
            <a:ext cx="1303183" cy="2363417"/>
          </a:xfrm>
          <a:custGeom>
            <a:avLst/>
            <a:gdLst/>
            <a:ahLst/>
            <a:cxnLst/>
            <a:rect l="l" t="t" r="r" b="b"/>
            <a:pathLst>
              <a:path w="1524000" h="2604135">
                <a:moveTo>
                  <a:pt x="0" y="0"/>
                </a:moveTo>
                <a:lnTo>
                  <a:pt x="1524010" y="0"/>
                </a:lnTo>
                <a:lnTo>
                  <a:pt x="1524010" y="2603595"/>
                </a:lnTo>
                <a:lnTo>
                  <a:pt x="0" y="2603595"/>
                </a:lnTo>
                <a:lnTo>
                  <a:pt x="0" y="0"/>
                </a:lnTo>
                <a:close/>
              </a:path>
            </a:pathLst>
          </a:custGeom>
          <a:ln w="2791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2143" y="4156248"/>
            <a:ext cx="6123988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Patch </a:t>
            </a:r>
            <a:r>
              <a:rPr kumimoji="0" sz="17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extraction</a:t>
            </a:r>
            <a:r>
              <a:rPr kumimoji="0" sz="1700" b="0" i="0" u="none" strike="noStrike" kern="1200" cap="none" spc="-27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7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 </a:t>
            </a:r>
            <a:r>
              <a:rPr kumimoji="0" sz="17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representation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4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1886330" marR="0" lvl="0" indent="0" algn="l" defTabSz="914400" rtl="0" eaLnBrk="1" fontAlgn="auto" latinLnBrk="1" hangingPunct="1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1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F</a:t>
            </a:r>
            <a:r>
              <a:rPr kumimoji="0" sz="1700" b="0" i="0" u="none" strike="noStrike" kern="1200" cap="none" spc="91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1</a:t>
            </a:r>
            <a:r>
              <a:rPr kumimoji="0" sz="1700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(</a:t>
            </a:r>
            <a:r>
              <a:rPr kumimoji="0" sz="1700" b="1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Y</a:t>
            </a:r>
            <a:r>
              <a:rPr kumimoji="0" sz="1700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)</a:t>
            </a:r>
            <a:r>
              <a:rPr kumimoji="0" sz="17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700" b="0" i="0" u="none" strike="noStrike" kern="1200" cap="none" spc="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=</a:t>
            </a:r>
            <a:r>
              <a:rPr kumimoji="0" sz="17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7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max</a:t>
            </a:r>
            <a:r>
              <a:rPr kumimoji="0" sz="1700" b="0" i="0" u="none" strike="noStrike" kern="1200" cap="none" spc="-2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7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(0</a:t>
            </a:r>
            <a:r>
              <a:rPr kumimoji="0" sz="1700" b="0" i="1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,</a:t>
            </a:r>
            <a:r>
              <a:rPr kumimoji="0" sz="1700" b="0" i="1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 </a:t>
            </a:r>
            <a:r>
              <a:rPr kumimoji="0" sz="1700" b="0" i="1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W</a:t>
            </a:r>
            <a:r>
              <a:rPr kumimoji="0" sz="1700" b="0" i="0" u="none" strike="noStrike" kern="1200" cap="none" spc="-78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1</a:t>
            </a:r>
            <a:r>
              <a:rPr kumimoji="0" sz="1700" b="0" i="0" u="none" strike="noStrike" kern="1200" cap="none" spc="26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 </a:t>
            </a:r>
            <a:r>
              <a:rPr kumimoji="0" sz="1700" b="0" i="1" u="none" strike="noStrike" kern="1200" cap="none" spc="-6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⇤</a:t>
            </a:r>
            <a:r>
              <a:rPr kumimoji="0" sz="1700" b="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 </a:t>
            </a:r>
            <a:r>
              <a:rPr kumimoji="0" sz="1700" b="1" i="0" u="none" strike="noStrike" kern="1200" cap="none" spc="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Y</a:t>
            </a:r>
            <a:r>
              <a:rPr kumimoji="0" sz="1700" b="1" i="0" u="none" strike="noStrike" kern="1200" cap="none" spc="-15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 </a:t>
            </a:r>
            <a:r>
              <a:rPr kumimoji="0" sz="1700" b="0" i="0" u="none" strike="noStrike" kern="1200" cap="none" spc="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+</a:t>
            </a:r>
            <a:r>
              <a:rPr kumimoji="0" sz="1700" b="0" i="0" u="none" strike="noStrike" kern="1200" cap="none" spc="-1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700" b="0" i="1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B</a:t>
            </a:r>
            <a:r>
              <a:rPr kumimoji="0" sz="1700" b="0" i="0" u="none" strike="noStrike" kern="1200" cap="none" spc="72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1</a:t>
            </a:r>
            <a:r>
              <a:rPr kumimoji="0" sz="1700" b="0" i="0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)</a:t>
            </a:r>
            <a:endParaRPr kumimoji="0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굴림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2398" y="5320597"/>
            <a:ext cx="1903733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0" i="1" u="none" strike="noStrike" kern="1200" cap="none" spc="111" normalizeH="0" baseline="16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굴림"/>
                <a:cs typeface="Courier New"/>
              </a:rPr>
              <a:t>n</a:t>
            </a:r>
            <a:r>
              <a:rPr kumimoji="0" sz="1600" b="0" i="0" u="none" strike="noStrike" kern="1200" cap="none" spc="111" normalizeH="0" baseline="-925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1 </a:t>
            </a:r>
            <a:r>
              <a:rPr kumimoji="0" sz="17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-­‐dimensional</a:t>
            </a:r>
            <a:r>
              <a:rPr kumimoji="0" sz="17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7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biases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7093" y="5311411"/>
            <a:ext cx="160943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1" u="none" strike="noStrike" kern="1200" cap="none" spc="157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굴림"/>
                <a:cs typeface="Trebuchet MS"/>
              </a:rPr>
              <a:t>f</a:t>
            </a:r>
            <a:r>
              <a:rPr kumimoji="0" sz="1600" b="0" i="0" u="none" strike="noStrike" kern="1200" cap="none" spc="157" normalizeH="0" baseline="-8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1</a:t>
            </a:r>
            <a:r>
              <a:rPr kumimoji="0" sz="1600" b="0" i="0" u="none" strike="noStrike" kern="1200" cap="none" spc="26" normalizeH="0" baseline="-8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 </a:t>
            </a:r>
            <a:r>
              <a:rPr kumimoji="0" sz="2300" b="0" i="1" u="none" strike="noStrike" kern="1200" cap="none" spc="-171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⇥</a:t>
            </a:r>
            <a:r>
              <a:rPr kumimoji="0" sz="2300" b="0" i="1" u="none" strike="noStrike" kern="1200" cap="none" spc="-263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 </a:t>
            </a:r>
            <a:r>
              <a:rPr kumimoji="0" sz="2300" b="0" i="1" u="none" strike="noStrike" kern="1200" cap="none" spc="157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굴림"/>
                <a:cs typeface="Trebuchet MS"/>
              </a:rPr>
              <a:t>f</a:t>
            </a:r>
            <a:r>
              <a:rPr kumimoji="0" sz="1600" b="0" i="0" u="none" strike="noStrike" kern="1200" cap="none" spc="157" normalizeH="0" baseline="-8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1</a:t>
            </a:r>
            <a:r>
              <a:rPr kumimoji="0" sz="1600" b="0" i="0" u="none" strike="noStrike" kern="1200" cap="none" spc="26" normalizeH="0" baseline="-8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 </a:t>
            </a:r>
            <a:r>
              <a:rPr kumimoji="0" sz="2300" b="0" i="1" u="none" strike="noStrike" kern="1200" cap="none" spc="-171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⇥</a:t>
            </a:r>
            <a:r>
              <a:rPr kumimoji="0" sz="2300" b="0" i="1" u="none" strike="noStrike" kern="1200" cap="none" spc="-263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 </a:t>
            </a:r>
            <a:r>
              <a:rPr kumimoji="0" sz="2300" b="0" i="1" u="none" strike="noStrike" kern="1200" cap="none" spc="125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굴림"/>
                <a:cs typeface="Trebuchet MS"/>
              </a:rPr>
              <a:t>n</a:t>
            </a:r>
            <a:r>
              <a:rPr kumimoji="0" sz="1600" b="0" i="0" u="none" strike="noStrike" kern="1200" cap="none" spc="125" normalizeH="0" baseline="-8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1</a:t>
            </a:r>
            <a:r>
              <a:rPr kumimoji="0" sz="1600" b="0" i="0" u="none" strike="noStrike" kern="1200" cap="none" spc="-132" normalizeH="0" baseline="-8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 </a:t>
            </a:r>
            <a:r>
              <a:rPr kumimoji="0" sz="17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filters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82399" y="5065699"/>
            <a:ext cx="162898" cy="230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82399" y="5065699"/>
            <a:ext cx="162898" cy="230521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158775"/>
                </a:moveTo>
                <a:lnTo>
                  <a:pt x="47624" y="158775"/>
                </a:lnTo>
                <a:lnTo>
                  <a:pt x="47624" y="0"/>
                </a:lnTo>
                <a:lnTo>
                  <a:pt x="142871" y="0"/>
                </a:lnTo>
                <a:lnTo>
                  <a:pt x="142871" y="158775"/>
                </a:lnTo>
                <a:lnTo>
                  <a:pt x="190495" y="158775"/>
                </a:lnTo>
                <a:lnTo>
                  <a:pt x="95247" y="253999"/>
                </a:lnTo>
                <a:lnTo>
                  <a:pt x="0" y="158775"/>
                </a:lnTo>
                <a:close/>
              </a:path>
            </a:pathLst>
          </a:custGeom>
          <a:ln w="12702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62047" y="5065699"/>
            <a:ext cx="162898" cy="230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62047" y="5065699"/>
            <a:ext cx="162898" cy="230521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158775"/>
                </a:moveTo>
                <a:lnTo>
                  <a:pt x="47624" y="158775"/>
                </a:lnTo>
                <a:lnTo>
                  <a:pt x="47624" y="0"/>
                </a:lnTo>
                <a:lnTo>
                  <a:pt x="142871" y="0"/>
                </a:lnTo>
                <a:lnTo>
                  <a:pt x="142871" y="158775"/>
                </a:lnTo>
                <a:lnTo>
                  <a:pt x="190495" y="158775"/>
                </a:lnTo>
                <a:lnTo>
                  <a:pt x="95247" y="253999"/>
                </a:lnTo>
                <a:lnTo>
                  <a:pt x="0" y="158775"/>
                </a:lnTo>
                <a:close/>
              </a:path>
            </a:pathLst>
          </a:custGeom>
          <a:ln w="12702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81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22" dirty="0"/>
              <a:t>Super-resolution </a:t>
            </a:r>
            <a:r>
              <a:rPr dirty="0"/>
              <a:t>CNN</a:t>
            </a:r>
            <a:r>
              <a:rPr spc="-469" dirty="0"/>
              <a:t> </a:t>
            </a:r>
            <a:r>
              <a:rPr spc="-18" dirty="0"/>
              <a:t>(SRCNN)</a:t>
            </a:r>
          </a:p>
        </p:txBody>
      </p:sp>
      <p:sp>
        <p:nvSpPr>
          <p:cNvPr id="3" name="object 3"/>
          <p:cNvSpPr/>
          <p:nvPr/>
        </p:nvSpPr>
        <p:spPr>
          <a:xfrm>
            <a:off x="445254" y="1648225"/>
            <a:ext cx="7753938" cy="228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69264" y="1659751"/>
            <a:ext cx="1607259" cy="2374943"/>
          </a:xfrm>
          <a:custGeom>
            <a:avLst/>
            <a:gdLst/>
            <a:ahLst/>
            <a:cxnLst/>
            <a:rect l="l" t="t" r="r" b="b"/>
            <a:pathLst>
              <a:path w="1879600" h="2616835">
                <a:moveTo>
                  <a:pt x="0" y="0"/>
                </a:moveTo>
                <a:lnTo>
                  <a:pt x="1879600" y="0"/>
                </a:lnTo>
                <a:lnTo>
                  <a:pt x="1879600" y="2616282"/>
                </a:lnTo>
                <a:lnTo>
                  <a:pt x="0" y="2616282"/>
                </a:lnTo>
                <a:lnTo>
                  <a:pt x="0" y="0"/>
                </a:lnTo>
                <a:close/>
              </a:path>
            </a:pathLst>
          </a:custGeom>
          <a:ln w="2791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76062" y="5169434"/>
            <a:ext cx="162898" cy="230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76062" y="5169434"/>
            <a:ext cx="162898" cy="230521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158775"/>
                </a:moveTo>
                <a:lnTo>
                  <a:pt x="47624" y="158775"/>
                </a:lnTo>
                <a:lnTo>
                  <a:pt x="47624" y="0"/>
                </a:lnTo>
                <a:lnTo>
                  <a:pt x="142871" y="0"/>
                </a:lnTo>
                <a:lnTo>
                  <a:pt x="142871" y="158775"/>
                </a:lnTo>
                <a:lnTo>
                  <a:pt x="190495" y="158775"/>
                </a:lnTo>
                <a:lnTo>
                  <a:pt x="95247" y="253999"/>
                </a:lnTo>
                <a:lnTo>
                  <a:pt x="0" y="158775"/>
                </a:lnTo>
                <a:close/>
              </a:path>
            </a:pathLst>
          </a:custGeom>
          <a:ln w="12702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35805" y="5169434"/>
            <a:ext cx="162898" cy="230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35805" y="5169434"/>
            <a:ext cx="162898" cy="230521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158775"/>
                </a:moveTo>
                <a:lnTo>
                  <a:pt x="47624" y="158775"/>
                </a:lnTo>
                <a:lnTo>
                  <a:pt x="47624" y="0"/>
                </a:lnTo>
                <a:lnTo>
                  <a:pt x="142871" y="0"/>
                </a:lnTo>
                <a:lnTo>
                  <a:pt x="142871" y="158775"/>
                </a:lnTo>
                <a:lnTo>
                  <a:pt x="190495" y="158775"/>
                </a:lnTo>
                <a:lnTo>
                  <a:pt x="95247" y="253999"/>
                </a:lnTo>
                <a:lnTo>
                  <a:pt x="0" y="158775"/>
                </a:lnTo>
                <a:close/>
              </a:path>
            </a:pathLst>
          </a:custGeom>
          <a:ln w="12702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84267" y="4052686"/>
            <a:ext cx="3137412" cy="13234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8678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Non-­‐linear</a:t>
            </a:r>
            <a:r>
              <a:rPr kumimoji="0" sz="17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mapping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1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F</a:t>
            </a:r>
            <a:r>
              <a:rPr kumimoji="0" sz="1700" b="0" i="0" u="none" strike="noStrike" kern="1200" cap="none" spc="91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2</a:t>
            </a:r>
            <a:r>
              <a:rPr kumimoji="0" sz="1700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(</a:t>
            </a:r>
            <a:r>
              <a:rPr kumimoji="0" sz="1700" b="1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Y</a:t>
            </a:r>
            <a:r>
              <a:rPr kumimoji="0" sz="1700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)</a:t>
            </a:r>
            <a:r>
              <a:rPr kumimoji="0" sz="17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700" b="0" i="0" u="none" strike="noStrike" kern="1200" cap="none" spc="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=</a:t>
            </a:r>
            <a:r>
              <a:rPr kumimoji="0" sz="17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7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max</a:t>
            </a:r>
            <a:r>
              <a:rPr kumimoji="0" sz="1700" b="0" i="0" u="none" strike="noStrike" kern="1200" cap="none" spc="-2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7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(0</a:t>
            </a:r>
            <a:r>
              <a:rPr kumimoji="0" sz="1700" b="0" i="1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,</a:t>
            </a:r>
            <a:r>
              <a:rPr kumimoji="0" sz="1700" b="0" i="1" u="none" strike="noStrike" kern="1200" cap="none" spc="-3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 </a:t>
            </a:r>
            <a:r>
              <a:rPr kumimoji="0" sz="1700" b="0" i="1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W</a:t>
            </a:r>
            <a:r>
              <a:rPr kumimoji="0" sz="1700" b="0" i="0" u="none" strike="noStrike" kern="1200" cap="none" spc="-85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2</a:t>
            </a:r>
            <a:r>
              <a:rPr kumimoji="0" sz="1700" b="0" i="0" u="none" strike="noStrike" kern="1200" cap="none" spc="26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 </a:t>
            </a:r>
            <a:r>
              <a:rPr kumimoji="0" sz="1700" b="0" i="1" u="none" strike="noStrike" kern="1200" cap="none" spc="-6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⇤</a:t>
            </a:r>
            <a:r>
              <a:rPr kumimoji="0" sz="1700" b="0" i="1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 </a:t>
            </a:r>
            <a:r>
              <a:rPr kumimoji="0" sz="1700" b="0" i="1" u="none" strike="noStrike" kern="1200" cap="none" spc="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F</a:t>
            </a:r>
            <a:r>
              <a:rPr kumimoji="0" sz="1700" b="0" i="0" u="none" strike="noStrike" kern="1200" cap="none" spc="183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1</a:t>
            </a:r>
            <a:r>
              <a:rPr kumimoji="0" sz="1700" b="0" i="0" u="none" strike="noStrike" kern="1200" cap="none" spc="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(</a:t>
            </a:r>
            <a:r>
              <a:rPr kumimoji="0" sz="1700" b="1" i="0" u="none" strike="noStrike" kern="1200" cap="none" spc="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Y</a:t>
            </a:r>
            <a:r>
              <a:rPr kumimoji="0" sz="1700" b="0" i="0" u="none" strike="noStrike" kern="1200" cap="none" spc="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)+</a:t>
            </a:r>
            <a:r>
              <a:rPr kumimoji="0" sz="1700" b="0" i="0" u="none" strike="noStrike" kern="1200" cap="none" spc="-1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700" b="0" i="1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B</a:t>
            </a:r>
            <a:r>
              <a:rPr kumimoji="0" sz="1700" b="0" i="0" u="none" strike="noStrike" kern="1200" cap="none" spc="72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2</a:t>
            </a:r>
            <a:r>
              <a:rPr kumimoji="0" sz="1700" b="0" i="0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)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굴림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44118" y="5424965"/>
            <a:ext cx="1871153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1200" cap="none" spc="13" normalizeH="0" baseline="300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굴림"/>
                <a:cs typeface="Courier New"/>
              </a:rPr>
              <a:t>n</a:t>
            </a:r>
            <a:r>
              <a:rPr kumimoji="0" sz="1700" b="0" i="0" u="none" strike="noStrike" kern="1200" cap="none" spc="13" normalizeH="0" baseline="-854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/>
                <a:ea typeface="굴림"/>
                <a:cs typeface="Maiandra GD"/>
              </a:rPr>
              <a:t>2 </a:t>
            </a:r>
            <a:r>
              <a:rPr kumimoji="0" sz="17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-­‐dimensional</a:t>
            </a:r>
            <a:r>
              <a:rPr kumimoji="0" sz="1700" b="0" i="0" u="none" strike="noStrike" kern="1200" cap="none" spc="-2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7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biases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2373" y="5423514"/>
            <a:ext cx="1923281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굴림"/>
                <a:cs typeface="Courier New"/>
              </a:rPr>
              <a:t>n</a:t>
            </a:r>
            <a:r>
              <a:rPr kumimoji="0" sz="1700" b="0" i="0" u="none" strike="noStrike" kern="1200" cap="none" spc="13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1 </a:t>
            </a:r>
            <a:r>
              <a:rPr kumimoji="0" sz="1600" b="0" i="1" u="none" strike="noStrike" kern="1200" cap="none" spc="-18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⇥ </a:t>
            </a:r>
            <a:r>
              <a:rPr kumimoji="0" sz="16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굴림"/>
                <a:cs typeface="Gill Sans MT"/>
              </a:rPr>
              <a:t>1 </a:t>
            </a:r>
            <a:r>
              <a:rPr kumimoji="0" sz="1600" b="0" i="1" u="none" strike="noStrike" kern="1200" cap="none" spc="-18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⇥ </a:t>
            </a:r>
            <a:r>
              <a:rPr kumimoji="0" sz="16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굴림"/>
                <a:cs typeface="Gill Sans MT"/>
              </a:rPr>
              <a:t>1 </a:t>
            </a:r>
            <a:r>
              <a:rPr kumimoji="0" sz="1600" b="0" i="1" u="none" strike="noStrike" kern="1200" cap="none" spc="-18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⇥</a:t>
            </a:r>
            <a:r>
              <a:rPr kumimoji="0" sz="1600" b="0" i="1" u="none" strike="noStrike" kern="1200" cap="none" spc="-3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 </a:t>
            </a:r>
            <a:r>
              <a:rPr kumimoji="0" sz="16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굴림"/>
                <a:cs typeface="Courier New"/>
              </a:rPr>
              <a:t>n</a:t>
            </a:r>
            <a:r>
              <a:rPr kumimoji="0" sz="1700" b="0" i="0" u="none" strike="noStrike" kern="1200" cap="none" spc="13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2 </a:t>
            </a:r>
            <a:r>
              <a:rPr kumimoji="0" sz="2500" b="0" i="0" u="none" strike="noStrike" kern="1200" cap="none" spc="-19" normalizeH="0" baseline="14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filters</a:t>
            </a:r>
            <a:endParaRPr kumimoji="0" sz="2500" b="0" i="0" u="none" strike="noStrike" kern="1200" cap="none" spc="0" normalizeH="0" baseline="146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910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D90988-FFB1-42F3-BFB5-BDD50E9B6C12}" type="slidenum">
              <a:rPr kumimoji="0" lang="en-US" altLang="ko-KR" sz="20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Arial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Arial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Computational Color Constancy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426427" y="1323180"/>
            <a:ext cx="7886700" cy="4351338"/>
          </a:xfrm>
        </p:spPr>
        <p:txBody>
          <a:bodyPr anchor="t"/>
          <a:lstStyle/>
          <a:p>
            <a:pPr marL="0" indent="0">
              <a:buNone/>
            </a:pPr>
            <a:r>
              <a:rPr lang="en-US" altLang="ko-KR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Computational color constancy</a:t>
            </a:r>
          </a:p>
          <a:p>
            <a:pPr lvl="1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simulate this capability of Human visual system</a:t>
            </a:r>
          </a:p>
          <a:p>
            <a:pPr lvl="1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estimate illumination color given an image</a:t>
            </a:r>
          </a:p>
          <a:p>
            <a:pPr marL="0" lvl="1" indent="0">
              <a:spcBef>
                <a:spcPts val="750"/>
              </a:spcBef>
              <a:buNone/>
            </a:pPr>
            <a:endParaRPr lang="en-US" altLang="ko-KR" sz="2400" i="1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lvl="1" indent="0">
              <a:spcBef>
                <a:spcPts val="750"/>
              </a:spcBef>
              <a:buNone/>
            </a:pPr>
            <a:r>
              <a:rPr lang="en-US" altLang="ko-KR" sz="28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White balancing</a:t>
            </a:r>
            <a:endParaRPr lang="en-US" altLang="ko-KR" sz="3200" i="1" dirty="0" smtClean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altLang="ko-KR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eliminate </a:t>
            </a:r>
            <a:r>
              <a:rPr lang="en-US" altLang="ko-KR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influence of </a:t>
            </a:r>
            <a:r>
              <a:rPr lang="en-US" altLang="ko-KR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lighting</a:t>
            </a:r>
          </a:p>
          <a:p>
            <a:pPr lvl="1"/>
            <a:r>
              <a:rPr lang="en-US" altLang="ko-KR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make the photo </a:t>
            </a:r>
            <a:r>
              <a:rPr lang="en-US" altLang="ko-KR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look like it was taken under a </a:t>
            </a:r>
            <a:r>
              <a:rPr lang="en-US" altLang="ko-KR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white light</a:t>
            </a:r>
          </a:p>
          <a:p>
            <a:pPr lvl="1"/>
            <a:r>
              <a:rPr lang="en-US" altLang="ko-KR" sz="25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25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Von </a:t>
            </a:r>
            <a:r>
              <a:rPr lang="en-US" altLang="ko-KR" sz="250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Kries</a:t>
            </a:r>
            <a:r>
              <a:rPr lang="en-US" altLang="ko-KR" sz="25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ko-KR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model:</a:t>
            </a:r>
            <a:endParaRPr lang="en-US" altLang="ko-KR" sz="2500" dirty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45" y="5191480"/>
            <a:ext cx="5129064" cy="130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6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22" dirty="0"/>
              <a:t>Super-resolution </a:t>
            </a:r>
            <a:r>
              <a:rPr dirty="0"/>
              <a:t>CNN</a:t>
            </a:r>
            <a:r>
              <a:rPr spc="-469" dirty="0"/>
              <a:t> </a:t>
            </a:r>
            <a:r>
              <a:rPr spc="-18" dirty="0"/>
              <a:t>(SRCNN)</a:t>
            </a:r>
          </a:p>
        </p:txBody>
      </p:sp>
      <p:sp>
        <p:nvSpPr>
          <p:cNvPr id="3" name="object 3"/>
          <p:cNvSpPr/>
          <p:nvPr/>
        </p:nvSpPr>
        <p:spPr>
          <a:xfrm>
            <a:off x="445254" y="1648225"/>
            <a:ext cx="7753938" cy="2281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61140" y="1648226"/>
            <a:ext cx="2410888" cy="2409521"/>
          </a:xfrm>
          <a:custGeom>
            <a:avLst/>
            <a:gdLst/>
            <a:ahLst/>
            <a:cxnLst/>
            <a:rect l="l" t="t" r="r" b="b"/>
            <a:pathLst>
              <a:path w="2819400" h="2654935">
                <a:moveTo>
                  <a:pt x="0" y="0"/>
                </a:moveTo>
                <a:lnTo>
                  <a:pt x="2819409" y="0"/>
                </a:lnTo>
                <a:lnTo>
                  <a:pt x="2819409" y="2654369"/>
                </a:lnTo>
                <a:lnTo>
                  <a:pt x="0" y="2654369"/>
                </a:lnTo>
                <a:lnTo>
                  <a:pt x="0" y="0"/>
                </a:lnTo>
                <a:close/>
              </a:path>
            </a:pathLst>
          </a:custGeom>
          <a:ln w="2791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39578" y="5268154"/>
            <a:ext cx="1741378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1-­‐dimensional</a:t>
            </a:r>
            <a:r>
              <a:rPr kumimoji="0" sz="1700" b="0" i="0" u="none" strike="noStrike" kern="1200" cap="none" spc="-13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7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biases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8732" y="5258968"/>
            <a:ext cx="494124" cy="523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</a:t>
            </a:r>
            <a:r>
              <a:rPr kumimoji="0" sz="17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ilt</a:t>
            </a:r>
            <a:r>
              <a:rPr kumimoji="0" sz="17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</a:t>
            </a:r>
            <a:r>
              <a:rPr kumimoji="0" sz="1700" b="0" i="0" u="none" strike="noStrike" kern="1200" cap="none" spc="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</a:t>
            </a:r>
            <a:r>
              <a:rPr kumimoji="0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24024" y="5019595"/>
            <a:ext cx="162898" cy="230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24024" y="5019595"/>
            <a:ext cx="162898" cy="230521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158775"/>
                </a:moveTo>
                <a:lnTo>
                  <a:pt x="47624" y="158775"/>
                </a:lnTo>
                <a:lnTo>
                  <a:pt x="47624" y="0"/>
                </a:lnTo>
                <a:lnTo>
                  <a:pt x="142871" y="0"/>
                </a:lnTo>
                <a:lnTo>
                  <a:pt x="142871" y="158775"/>
                </a:lnTo>
                <a:lnTo>
                  <a:pt x="190495" y="158775"/>
                </a:lnTo>
                <a:lnTo>
                  <a:pt x="95247" y="253999"/>
                </a:lnTo>
                <a:lnTo>
                  <a:pt x="0" y="158775"/>
                </a:lnTo>
                <a:close/>
              </a:path>
            </a:pathLst>
          </a:custGeom>
          <a:ln w="12702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83767" y="5008069"/>
            <a:ext cx="162898" cy="230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83767" y="5008069"/>
            <a:ext cx="162898" cy="230521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158775"/>
                </a:moveTo>
                <a:lnTo>
                  <a:pt x="47624" y="158775"/>
                </a:lnTo>
                <a:lnTo>
                  <a:pt x="47624" y="0"/>
                </a:lnTo>
                <a:lnTo>
                  <a:pt x="142871" y="0"/>
                </a:lnTo>
                <a:lnTo>
                  <a:pt x="142871" y="158775"/>
                </a:lnTo>
                <a:lnTo>
                  <a:pt x="190495" y="158775"/>
                </a:lnTo>
                <a:lnTo>
                  <a:pt x="95247" y="253999"/>
                </a:lnTo>
                <a:lnTo>
                  <a:pt x="0" y="158775"/>
                </a:lnTo>
                <a:close/>
              </a:path>
            </a:pathLst>
          </a:custGeom>
          <a:ln w="12702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33428" y="4149401"/>
            <a:ext cx="3696695" cy="10310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99332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Reconstruction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1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1" u="none" strike="noStrike" kern="1200" cap="none" spc="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F</a:t>
            </a:r>
            <a:r>
              <a:rPr kumimoji="0" sz="1700" b="0" i="1" u="none" strike="noStrike" kern="1200" cap="none" spc="-36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 </a:t>
            </a:r>
            <a:r>
              <a:rPr kumimoji="0" sz="1700" b="0" i="0" u="none" strike="noStrike" kern="1200" cap="none" spc="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(</a:t>
            </a:r>
            <a:r>
              <a:rPr kumimoji="0" sz="1700" b="1" i="0" u="none" strike="noStrike" kern="1200" cap="none" spc="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Y</a:t>
            </a:r>
            <a:r>
              <a:rPr kumimoji="0" sz="1700" b="0" i="0" u="none" strike="noStrike" kern="1200" cap="none" spc="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)</a:t>
            </a:r>
            <a:r>
              <a:rPr kumimoji="0" sz="17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700" b="0" i="0" u="none" strike="noStrike" kern="1200" cap="none" spc="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=</a:t>
            </a:r>
            <a:r>
              <a:rPr kumimoji="0" sz="17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700" b="0" i="1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W</a:t>
            </a:r>
            <a:r>
              <a:rPr kumimoji="0" sz="1700" b="0" i="0" u="none" strike="noStrike" kern="1200" cap="none" spc="-85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/>
                <a:ea typeface="굴림"/>
                <a:cs typeface="Maiandra GD"/>
              </a:rPr>
              <a:t>3</a:t>
            </a:r>
            <a:r>
              <a:rPr kumimoji="0" sz="1700" b="0" i="0" u="none" strike="noStrike" kern="1200" cap="none" spc="-53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/>
                <a:ea typeface="굴림"/>
                <a:cs typeface="Maiandra GD"/>
              </a:rPr>
              <a:t> </a:t>
            </a:r>
            <a:r>
              <a:rPr kumimoji="0" sz="1700" b="0" i="1" u="none" strike="noStrike" kern="1200" cap="none" spc="-6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⇤</a:t>
            </a:r>
            <a:r>
              <a:rPr kumimoji="0" sz="1700" b="0" i="1" u="none" strike="noStrike" kern="1200" cap="none" spc="-2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 </a:t>
            </a:r>
            <a:r>
              <a:rPr kumimoji="0" sz="1700" b="0" i="1" u="none" strike="noStrike" kern="1200" cap="none" spc="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F</a:t>
            </a:r>
            <a:r>
              <a:rPr kumimoji="0" sz="1700" b="0" i="0" u="none" strike="noStrike" kern="1200" cap="none" spc="177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/>
                <a:ea typeface="굴림"/>
                <a:cs typeface="Maiandra GD"/>
              </a:rPr>
              <a:t>2</a:t>
            </a:r>
            <a:r>
              <a:rPr kumimoji="0" sz="1700" b="0" i="0" u="none" strike="noStrike" kern="1200" cap="none" spc="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(</a:t>
            </a:r>
            <a:r>
              <a:rPr kumimoji="0" sz="1700" b="1" i="0" u="none" strike="noStrike" kern="1200" cap="none" spc="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Y</a:t>
            </a:r>
            <a:r>
              <a:rPr kumimoji="0" sz="1700" b="0" i="0" u="none" strike="noStrike" kern="1200" cap="none" spc="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)+</a:t>
            </a:r>
            <a:r>
              <a:rPr kumimoji="0" sz="1700" b="0" i="0" u="none" strike="noStrike" kern="1200" cap="none" spc="-1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700" b="0" i="1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B</a:t>
            </a:r>
            <a:r>
              <a:rPr kumimoji="0" sz="1700" b="0" i="0" u="none" strike="noStrike" kern="1200" cap="none" spc="72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/>
                <a:ea typeface="굴림"/>
                <a:cs typeface="Maiandra GD"/>
              </a:rPr>
              <a:t>3</a:t>
            </a:r>
            <a:endParaRPr kumimoji="0" sz="1700" b="0" i="0" u="none" strike="noStrike" kern="1200" cap="none" spc="0" normalizeH="0" baseline="-1282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iandra GD"/>
              <a:ea typeface="굴림"/>
              <a:cs typeface="Maiandra G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05597" y="5247764"/>
            <a:ext cx="110281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굴림"/>
                <a:cs typeface="Trebuchet MS"/>
              </a:rPr>
              <a:t>n</a:t>
            </a:r>
            <a:r>
              <a:rPr kumimoji="0" sz="1700" b="0" i="0" u="none" strike="noStrike" kern="1200" cap="none" spc="72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/>
                <a:ea typeface="굴림"/>
                <a:cs typeface="Maiandra GD"/>
              </a:rPr>
              <a:t>2 </a:t>
            </a:r>
            <a:r>
              <a:rPr kumimoji="0" sz="1600" b="0" i="1" u="none" strike="noStrike" kern="1200" cap="none" spc="-1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⇥ </a:t>
            </a:r>
            <a:r>
              <a:rPr kumimoji="0" sz="1600" b="0" i="1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굴림"/>
                <a:cs typeface="Trebuchet MS"/>
              </a:rPr>
              <a:t>f</a:t>
            </a:r>
            <a:r>
              <a:rPr kumimoji="0" sz="1700" b="0" i="0" u="none" strike="noStrike" kern="1200" cap="none" spc="111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/>
                <a:ea typeface="굴림"/>
                <a:cs typeface="Maiandra GD"/>
              </a:rPr>
              <a:t>3 </a:t>
            </a:r>
            <a:r>
              <a:rPr kumimoji="0" sz="1600" b="0" i="1" u="none" strike="noStrike" kern="1200" cap="none" spc="-19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⇥</a:t>
            </a:r>
            <a:r>
              <a:rPr kumimoji="0" sz="1600" b="0" i="1" u="none" strike="noStrike" kern="1200" cap="none" spc="-4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/>
                <a:ea typeface="굴림"/>
                <a:cs typeface="Meiryo"/>
              </a:rPr>
              <a:t> </a:t>
            </a:r>
            <a:r>
              <a:rPr kumimoji="0" sz="1600" b="0" i="1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굴림"/>
                <a:cs typeface="Trebuchet MS"/>
              </a:rPr>
              <a:t>f</a:t>
            </a:r>
            <a:r>
              <a:rPr kumimoji="0" sz="1700" b="0" i="0" u="none" strike="noStrike" kern="1200" cap="none" spc="111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iandra GD"/>
                <a:ea typeface="굴림"/>
                <a:cs typeface="Maiandra GD"/>
              </a:rPr>
              <a:t>3</a:t>
            </a:r>
            <a:endParaRPr kumimoji="0" sz="1700" b="0" i="0" u="none" strike="noStrike" kern="1200" cap="none" spc="0" normalizeH="0" baseline="-1282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aiandra GD"/>
              <a:ea typeface="굴림"/>
              <a:cs typeface="Maiandra GD"/>
            </a:endParaRPr>
          </a:p>
        </p:txBody>
      </p:sp>
    </p:spTree>
    <p:extLst>
      <p:ext uri="{BB962C8B-B14F-4D97-AF65-F5344CB8AC3E}">
        <p14:creationId xmlns:p14="http://schemas.microsoft.com/office/powerpoint/2010/main" val="9501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13" dirty="0"/>
              <a:t>Relation</a:t>
            </a:r>
            <a:r>
              <a:rPr spc="-206" dirty="0"/>
              <a:t> </a:t>
            </a:r>
            <a:r>
              <a:rPr spc="18" dirty="0"/>
              <a:t>to</a:t>
            </a:r>
            <a:r>
              <a:rPr spc="-171" dirty="0"/>
              <a:t> </a:t>
            </a:r>
            <a:r>
              <a:rPr spc="9" dirty="0"/>
              <a:t>the</a:t>
            </a:r>
            <a:r>
              <a:rPr spc="-70" dirty="0"/>
              <a:t> </a:t>
            </a:r>
            <a:r>
              <a:rPr spc="-18" dirty="0"/>
              <a:t>sparse-coding-based</a:t>
            </a:r>
            <a:r>
              <a:rPr spc="-272" dirty="0"/>
              <a:t> </a:t>
            </a:r>
            <a:r>
              <a:rPr dirty="0"/>
              <a:t>methods</a:t>
            </a:r>
          </a:p>
        </p:txBody>
      </p:sp>
      <p:sp>
        <p:nvSpPr>
          <p:cNvPr id="3" name="object 3"/>
          <p:cNvSpPr/>
          <p:nvPr/>
        </p:nvSpPr>
        <p:spPr>
          <a:xfrm>
            <a:off x="5071825" y="1693869"/>
            <a:ext cx="582914" cy="188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145" y="1682803"/>
            <a:ext cx="6657093" cy="2292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3502" y="1676608"/>
            <a:ext cx="1739206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552" marR="0" lvl="0" indent="0" algn="l" defTabSz="914400" rtl="0" eaLnBrk="1" fontAlgn="auto" latinLnBrk="1" hangingPunct="1">
              <a:lnSpc>
                <a:spcPts val="10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responses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  <a:p>
            <a:pPr marL="146987" marR="0" lvl="0" indent="0" algn="l" defTabSz="914400" rtl="0" eaLnBrk="1" fontAlgn="auto" latinLnBrk="1" hangingPunct="1">
              <a:lnSpc>
                <a:spcPct val="10000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45" algn="l"/>
              </a:tabLst>
              <a:defRPr/>
            </a:pPr>
            <a:r>
              <a:rPr kumimoji="0" sz="11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of</a:t>
            </a:r>
            <a:r>
              <a:rPr kumimoji="0" sz="1100" b="0" i="0" u="none" strike="noStrike" kern="1200" cap="none" spc="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 </a:t>
            </a:r>
            <a:r>
              <a:rPr kumimoji="0" sz="1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patch	</a:t>
            </a:r>
            <a:r>
              <a:rPr kumimoji="0" sz="11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of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58846" y="1686723"/>
            <a:ext cx="902997" cy="307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lvl="0" indent="118035" algn="l" defTabSz="914400" rtl="0" eaLnBrk="1" fontAlgn="auto" latinLnBrk="1" hangingPunct="1">
              <a:lnSpc>
                <a:spcPts val="11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neighbouring  </a:t>
            </a:r>
            <a:r>
              <a:rPr kumimoji="0" sz="1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patches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042" y="3948594"/>
            <a:ext cx="1125624" cy="528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lvl="0" indent="45654" algn="l" defTabSz="914400" rtl="0" eaLnBrk="1" fontAlgn="auto" latinLnBrk="1" hangingPunct="1">
              <a:lnSpc>
                <a:spcPct val="10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Patch </a:t>
            </a:r>
            <a:r>
              <a:rPr kumimoji="0" sz="1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extraction 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and</a:t>
            </a:r>
            <a:r>
              <a:rPr kumimoji="0" sz="11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 </a:t>
            </a:r>
            <a:r>
              <a:rPr kumimoji="0" sz="1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representation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3971" y="3951614"/>
            <a:ext cx="640732" cy="528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789" marR="4454" lvl="0" indent="-46212" algn="l" defTabSz="914400" rtl="0" eaLnBrk="1" fontAlgn="auto" latinLnBrk="1" hangingPunct="1">
              <a:lnSpc>
                <a:spcPct val="10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Non-linear  </a:t>
            </a:r>
            <a:r>
              <a:rPr kumimoji="0" sz="11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mapping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8384" y="4021600"/>
            <a:ext cx="90951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Reconstruction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78417" y="1985397"/>
            <a:ext cx="537215" cy="200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28380" y="2232238"/>
            <a:ext cx="1066235" cy="1155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23501" y="1682792"/>
            <a:ext cx="1738923" cy="3992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11359" y="1879668"/>
            <a:ext cx="232693" cy="183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84353" y="1883898"/>
            <a:ext cx="228273" cy="182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2001" y="3402391"/>
            <a:ext cx="451401" cy="276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05462" y="2952133"/>
            <a:ext cx="451401" cy="276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26232" y="1682804"/>
            <a:ext cx="502138" cy="1967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44061" y="4610016"/>
          <a:ext cx="8290605" cy="1205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0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9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1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46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6698"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Sparse</a:t>
                      </a:r>
                      <a:r>
                        <a:rPr sz="1400" b="1" spc="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coding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1655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SRCNN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9010">
                <a:tc>
                  <a:txBody>
                    <a:bodyPr/>
                    <a:lstStyle/>
                    <a:p>
                      <a:pPr marL="74930" marR="741045">
                        <a:lnSpc>
                          <a:spcPct val="105500"/>
                        </a:lnSpc>
                        <a:spcBef>
                          <a:spcPts val="75"/>
                        </a:spcBef>
                      </a:pPr>
                      <a:r>
                        <a:rPr sz="1400" spc="-25" dirty="0">
                          <a:latin typeface="Calibri"/>
                          <a:cs typeface="Calibri"/>
                        </a:rPr>
                        <a:t>Extract </a:t>
                      </a:r>
                      <a:r>
                        <a:rPr sz="1400" spc="2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400" spc="30" baseline="-16666" dirty="0">
                          <a:latin typeface="Calibri"/>
                          <a:cs typeface="Calibri"/>
                        </a:rPr>
                        <a:t>1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× </a:t>
                      </a:r>
                      <a:r>
                        <a:rPr sz="1400" spc="2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400" spc="30" baseline="-16666" dirty="0">
                          <a:latin typeface="Calibri"/>
                          <a:cs typeface="Calibri"/>
                        </a:rPr>
                        <a:t>1 </a:t>
                      </a:r>
                      <a:r>
                        <a:rPr sz="1400" spc="-160" dirty="0">
                          <a:latin typeface="Calibri"/>
                          <a:cs typeface="Calibri"/>
                        </a:rPr>
                        <a:t>low-­‐ 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resolution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patch  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Mean</a:t>
                      </a:r>
                      <a:r>
                        <a:rPr sz="1400" spc="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subtraction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74930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Projected 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onto a </a:t>
                      </a:r>
                      <a:r>
                        <a:rPr sz="1400" spc="-55" dirty="0">
                          <a:latin typeface="Calibri"/>
                          <a:cs typeface="Calibri"/>
                        </a:rPr>
                        <a:t>(low-­‐resolution)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dictionary,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410">
                      <a:solidFill>
                        <a:srgbClr val="000000"/>
                      </a:solidFill>
                      <a:prstDash val="solid"/>
                    </a:lnL>
                    <a:lnB w="54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size</a:t>
                      </a:r>
                      <a:r>
                        <a:rPr sz="14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400" spc="7" baseline="-16666" dirty="0">
                          <a:latin typeface="Calibri"/>
                          <a:cs typeface="Calibri"/>
                        </a:rPr>
                        <a:t>1</a:t>
                      </a:r>
                      <a:endParaRPr sz="1400" baseline="-16666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54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6559" marR="22225">
                        <a:lnSpc>
                          <a:spcPct val="105500"/>
                        </a:lnSpc>
                        <a:spcBef>
                          <a:spcPts val="75"/>
                        </a:spcBef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Equivalent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to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applying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400" baseline="-16666" dirty="0">
                          <a:latin typeface="Calibri"/>
                          <a:cs typeface="Calibri"/>
                        </a:rPr>
                        <a:t>1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linear  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image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416559">
                        <a:lnSpc>
                          <a:spcPct val="100000"/>
                        </a:lnSpc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Mean 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subtraction 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absorbed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54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filters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5409">
                      <a:solidFill>
                        <a:srgbClr val="000000"/>
                      </a:solidFill>
                      <a:prstDash val="solid"/>
                    </a:lnT>
                    <a:lnB w="54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1400" spc="25" dirty="0">
                          <a:latin typeface="Calibri"/>
                          <a:cs typeface="Calibri"/>
                        </a:rPr>
                        <a:t>(f</a:t>
                      </a:r>
                      <a:r>
                        <a:rPr sz="1400" spc="37" baseline="-16666" dirty="0">
                          <a:latin typeface="Calibri"/>
                          <a:cs typeface="Calibri"/>
                        </a:rPr>
                        <a:t>1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× 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400" spc="15" baseline="-16666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)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on the</a:t>
                      </a:r>
                      <a:r>
                        <a:rPr sz="14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input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5410">
                      <a:solidFill>
                        <a:srgbClr val="000000"/>
                      </a:solidFill>
                      <a:prstDash val="solid"/>
                    </a:lnR>
                    <a:lnT w="5409">
                      <a:solidFill>
                        <a:srgbClr val="000000"/>
                      </a:solidFill>
                      <a:prstDash val="solid"/>
                    </a:lnT>
                    <a:lnB w="54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225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13" dirty="0"/>
              <a:t>Relation</a:t>
            </a:r>
            <a:r>
              <a:rPr spc="-206" dirty="0"/>
              <a:t> </a:t>
            </a:r>
            <a:r>
              <a:rPr spc="18" dirty="0"/>
              <a:t>to</a:t>
            </a:r>
            <a:r>
              <a:rPr spc="-171" dirty="0"/>
              <a:t> </a:t>
            </a:r>
            <a:r>
              <a:rPr spc="9" dirty="0"/>
              <a:t>the</a:t>
            </a:r>
            <a:r>
              <a:rPr spc="-70" dirty="0"/>
              <a:t> </a:t>
            </a:r>
            <a:r>
              <a:rPr spc="-18" dirty="0"/>
              <a:t>sparse-coding-based</a:t>
            </a:r>
            <a:r>
              <a:rPr spc="-272" dirty="0"/>
              <a:t> </a:t>
            </a:r>
            <a:r>
              <a:rPr dirty="0"/>
              <a:t>methods</a:t>
            </a:r>
          </a:p>
        </p:txBody>
      </p:sp>
      <p:sp>
        <p:nvSpPr>
          <p:cNvPr id="3" name="object 3"/>
          <p:cNvSpPr/>
          <p:nvPr/>
        </p:nvSpPr>
        <p:spPr>
          <a:xfrm>
            <a:off x="5071825" y="1693869"/>
            <a:ext cx="582914" cy="188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145" y="1682803"/>
            <a:ext cx="6657093" cy="2292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3502" y="1676608"/>
            <a:ext cx="1739206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552" marR="0" lvl="0" indent="0" algn="l" defTabSz="914400" rtl="0" eaLnBrk="1" fontAlgn="auto" latinLnBrk="1" hangingPunct="1">
              <a:lnSpc>
                <a:spcPts val="10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responses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  <a:p>
            <a:pPr marL="146987" marR="0" lvl="0" indent="0" algn="l" defTabSz="914400" rtl="0" eaLnBrk="1" fontAlgn="auto" latinLnBrk="1" hangingPunct="1">
              <a:lnSpc>
                <a:spcPct val="10000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45" algn="l"/>
              </a:tabLst>
              <a:defRPr/>
            </a:pPr>
            <a:r>
              <a:rPr kumimoji="0" sz="11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of</a:t>
            </a:r>
            <a:r>
              <a:rPr kumimoji="0" sz="1100" b="0" i="0" u="none" strike="noStrike" kern="1200" cap="none" spc="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 </a:t>
            </a:r>
            <a:r>
              <a:rPr kumimoji="0" sz="1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patch	</a:t>
            </a:r>
            <a:r>
              <a:rPr kumimoji="0" sz="11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of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58846" y="1686723"/>
            <a:ext cx="902997" cy="307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lvl="0" indent="118035" algn="l" defTabSz="914400" rtl="0" eaLnBrk="1" fontAlgn="auto" latinLnBrk="1" hangingPunct="1">
              <a:lnSpc>
                <a:spcPts val="11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neighbouring  </a:t>
            </a:r>
            <a:r>
              <a:rPr kumimoji="0" sz="1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patches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042" y="3948594"/>
            <a:ext cx="1125624" cy="528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lvl="0" indent="45654" algn="l" defTabSz="914400" rtl="0" eaLnBrk="1" fontAlgn="auto" latinLnBrk="1" hangingPunct="1">
              <a:lnSpc>
                <a:spcPct val="10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Patch </a:t>
            </a:r>
            <a:r>
              <a:rPr kumimoji="0" sz="1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extraction 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and</a:t>
            </a:r>
            <a:r>
              <a:rPr kumimoji="0" sz="11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 </a:t>
            </a:r>
            <a:r>
              <a:rPr kumimoji="0" sz="1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representation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3971" y="3951614"/>
            <a:ext cx="640732" cy="528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789" marR="4454" lvl="0" indent="-46212" algn="l" defTabSz="914400" rtl="0" eaLnBrk="1" fontAlgn="auto" latinLnBrk="1" hangingPunct="1">
              <a:lnSpc>
                <a:spcPct val="10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Non-linear  </a:t>
            </a:r>
            <a:r>
              <a:rPr kumimoji="0" sz="11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mapping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8384" y="4021600"/>
            <a:ext cx="90951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Reconstruction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78417" y="1985397"/>
            <a:ext cx="537215" cy="200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28380" y="2232238"/>
            <a:ext cx="1066235" cy="1155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23501" y="1682792"/>
            <a:ext cx="1738923" cy="3992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11359" y="1879668"/>
            <a:ext cx="232693" cy="183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84353" y="1883898"/>
            <a:ext cx="228273" cy="182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2001" y="3402391"/>
            <a:ext cx="451401" cy="276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05462" y="2952133"/>
            <a:ext cx="451401" cy="276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26232" y="1682804"/>
            <a:ext cx="502138" cy="1967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6373" y="4469156"/>
            <a:ext cx="4145751" cy="286999"/>
          </a:xfrm>
          <a:custGeom>
            <a:avLst/>
            <a:gdLst/>
            <a:ahLst/>
            <a:cxnLst/>
            <a:rect l="l" t="t" r="r" b="b"/>
            <a:pathLst>
              <a:path w="4848225" h="316229">
                <a:moveTo>
                  <a:pt x="0" y="0"/>
                </a:moveTo>
                <a:lnTo>
                  <a:pt x="4847704" y="0"/>
                </a:lnTo>
                <a:lnTo>
                  <a:pt x="4847704" y="315899"/>
                </a:lnTo>
                <a:lnTo>
                  <a:pt x="0" y="315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91678" y="4469156"/>
            <a:ext cx="4145751" cy="286999"/>
          </a:xfrm>
          <a:custGeom>
            <a:avLst/>
            <a:gdLst/>
            <a:ahLst/>
            <a:cxnLst/>
            <a:rect l="l" t="t" r="r" b="b"/>
            <a:pathLst>
              <a:path w="4848225" h="316229">
                <a:moveTo>
                  <a:pt x="0" y="0"/>
                </a:moveTo>
                <a:lnTo>
                  <a:pt x="4847704" y="0"/>
                </a:lnTo>
                <a:lnTo>
                  <a:pt x="4847704" y="315899"/>
                </a:lnTo>
                <a:lnTo>
                  <a:pt x="0" y="315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4065" y="4755856"/>
            <a:ext cx="8295302" cy="0"/>
          </a:xfrm>
          <a:custGeom>
            <a:avLst/>
            <a:gdLst/>
            <a:ahLst/>
            <a:cxnLst/>
            <a:rect l="l" t="t" r="r" b="b"/>
            <a:pathLst>
              <a:path w="9700895">
                <a:moveTo>
                  <a:pt x="0" y="0"/>
                </a:moveTo>
                <a:lnTo>
                  <a:pt x="9700805" y="0"/>
                </a:lnTo>
              </a:path>
            </a:pathLst>
          </a:custGeom>
          <a:ln w="54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6378" y="4466702"/>
            <a:ext cx="0" cy="1210812"/>
          </a:xfrm>
          <a:custGeom>
            <a:avLst/>
            <a:gdLst/>
            <a:ahLst/>
            <a:cxnLst/>
            <a:rect l="l" t="t" r="r" b="b"/>
            <a:pathLst>
              <a:path h="1334135">
                <a:moveTo>
                  <a:pt x="0" y="0"/>
                </a:moveTo>
                <a:lnTo>
                  <a:pt x="0" y="1333923"/>
                </a:lnTo>
              </a:path>
            </a:pathLst>
          </a:custGeom>
          <a:ln w="5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36985" y="4466702"/>
            <a:ext cx="0" cy="1210812"/>
          </a:xfrm>
          <a:custGeom>
            <a:avLst/>
            <a:gdLst/>
            <a:ahLst/>
            <a:cxnLst/>
            <a:rect l="l" t="t" r="r" b="b"/>
            <a:pathLst>
              <a:path h="1334135">
                <a:moveTo>
                  <a:pt x="0" y="0"/>
                </a:moveTo>
                <a:lnTo>
                  <a:pt x="0" y="1333922"/>
                </a:lnTo>
              </a:path>
            </a:pathLst>
          </a:custGeom>
          <a:ln w="5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4065" y="4469157"/>
            <a:ext cx="8295302" cy="0"/>
          </a:xfrm>
          <a:custGeom>
            <a:avLst/>
            <a:gdLst/>
            <a:ahLst/>
            <a:cxnLst/>
            <a:rect l="l" t="t" r="r" b="b"/>
            <a:pathLst>
              <a:path w="9700895">
                <a:moveTo>
                  <a:pt x="0" y="0"/>
                </a:moveTo>
                <a:lnTo>
                  <a:pt x="9700805" y="0"/>
                </a:lnTo>
              </a:path>
            </a:pathLst>
          </a:custGeom>
          <a:ln w="54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4065" y="5674866"/>
            <a:ext cx="8295302" cy="0"/>
          </a:xfrm>
          <a:custGeom>
            <a:avLst/>
            <a:gdLst/>
            <a:ahLst/>
            <a:cxnLst/>
            <a:rect l="l" t="t" r="r" b="b"/>
            <a:pathLst>
              <a:path w="9700895">
                <a:moveTo>
                  <a:pt x="0" y="0"/>
                </a:moveTo>
                <a:lnTo>
                  <a:pt x="9700818" y="0"/>
                </a:lnTo>
              </a:path>
            </a:pathLst>
          </a:custGeom>
          <a:ln w="54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2143" y="4491909"/>
            <a:ext cx="957296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1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Sparse</a:t>
            </a:r>
            <a:r>
              <a:rPr kumimoji="0" sz="1300" b="1" i="0" u="none" strike="noStrike" kern="1200" cap="none" spc="3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1" i="0" u="none" strike="noStrike" kern="1200" cap="none" spc="-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coding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47443" y="4491909"/>
            <a:ext cx="488151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</a:t>
            </a:r>
            <a:r>
              <a:rPr kumimoji="0" sz="1300" b="1" i="0" u="none" strike="noStrike" kern="1200" cap="none" spc="-3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</a:t>
            </a:r>
            <a:r>
              <a:rPr kumimoji="0" sz="1300" b="1" i="0" u="none" strike="noStrike" kern="1200" cap="none" spc="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</a:t>
            </a:r>
            <a:r>
              <a:rPr kumimoji="0" sz="1300" b="1" i="0" u="none" strike="noStrike" kern="1200" cap="none" spc="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2143" y="4772729"/>
            <a:ext cx="3929639" cy="818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lvl="0" indent="0" algn="l" defTabSz="914400" rtl="0" eaLnBrk="1" fontAlgn="auto" latinLnBrk="1" hangingPunct="1">
              <a:lnSpc>
                <a:spcPct val="10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Apply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sparse </a:t>
            </a: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coding solver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on the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projected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</a:t>
            </a:r>
            <a:r>
              <a:rPr kumimoji="0" sz="1300" b="0" i="0" u="none" strike="noStrike" kern="1200" cap="none" spc="6" normalizeH="0" baseline="-166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1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coefficients  </a:t>
            </a: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outputs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are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</a:t>
            </a:r>
            <a:r>
              <a:rPr kumimoji="0" sz="1300" b="0" i="0" u="none" strike="noStrike" kern="1200" cap="none" spc="0" normalizeH="0" baseline="-166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coefficients </a:t>
            </a:r>
            <a:r>
              <a:rPr kumimoji="0" sz="13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representing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the </a:t>
            </a:r>
            <a:r>
              <a:rPr kumimoji="0" sz="1300" b="0" i="0" u="none" strike="noStrike" kern="1200" cap="none" spc="-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high-­‐ 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resolution</a:t>
            </a:r>
            <a:r>
              <a:rPr kumimoji="0" sz="1300" b="0" i="0" u="none" strike="noStrike" kern="1200" cap="none" spc="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patch.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Iterative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algorithm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47443" y="4767129"/>
            <a:ext cx="2250162" cy="424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lvl="0" indent="0" algn="l" defTabSz="914400" rtl="0" eaLnBrk="1" fontAlgn="auto" latinLnBrk="1" hangingPunct="1">
              <a:lnSpc>
                <a:spcPct val="105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Equivalent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to </a:t>
            </a:r>
            <a:r>
              <a:rPr kumimoji="0" sz="13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non-­‐linear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mapping  </a:t>
            </a:r>
            <a:r>
              <a:rPr kumimoji="0" sz="1300" b="0" i="0" u="none" strike="noStrike" kern="1200" cap="none" spc="-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Feed-­‐forward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63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13" dirty="0"/>
              <a:t>Relation</a:t>
            </a:r>
            <a:r>
              <a:rPr spc="-206" dirty="0"/>
              <a:t> </a:t>
            </a:r>
            <a:r>
              <a:rPr spc="18" dirty="0"/>
              <a:t>to</a:t>
            </a:r>
            <a:r>
              <a:rPr spc="-171" dirty="0"/>
              <a:t> </a:t>
            </a:r>
            <a:r>
              <a:rPr spc="9" dirty="0"/>
              <a:t>the</a:t>
            </a:r>
            <a:r>
              <a:rPr spc="-70" dirty="0"/>
              <a:t> </a:t>
            </a:r>
            <a:r>
              <a:rPr spc="-18" dirty="0"/>
              <a:t>sparse-coding-based</a:t>
            </a:r>
            <a:r>
              <a:rPr spc="-272" dirty="0"/>
              <a:t> </a:t>
            </a:r>
            <a:r>
              <a:rPr dirty="0"/>
              <a:t>methods</a:t>
            </a:r>
          </a:p>
        </p:txBody>
      </p:sp>
      <p:sp>
        <p:nvSpPr>
          <p:cNvPr id="3" name="object 3"/>
          <p:cNvSpPr/>
          <p:nvPr/>
        </p:nvSpPr>
        <p:spPr>
          <a:xfrm>
            <a:off x="5071825" y="1693869"/>
            <a:ext cx="582914" cy="1884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1145" y="1682803"/>
            <a:ext cx="6657093" cy="2292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3502" y="1676608"/>
            <a:ext cx="1739206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552" marR="0" lvl="0" indent="0" algn="l" defTabSz="914400" rtl="0" eaLnBrk="1" fontAlgn="auto" latinLnBrk="1" hangingPunct="1">
              <a:lnSpc>
                <a:spcPts val="10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responses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  <a:p>
            <a:pPr marL="146987" marR="0" lvl="0" indent="0" algn="l" defTabSz="914400" rtl="0" eaLnBrk="1" fontAlgn="auto" latinLnBrk="1" hangingPunct="1">
              <a:lnSpc>
                <a:spcPct val="100000"/>
              </a:lnSpc>
              <a:spcBef>
                <a:spcPts val="61"/>
              </a:spcBef>
              <a:spcAft>
                <a:spcPts val="0"/>
              </a:spcAft>
              <a:buClrTx/>
              <a:buSzTx/>
              <a:buFontTx/>
              <a:buNone/>
              <a:tabLst>
                <a:tab pos="1143045" algn="l"/>
              </a:tabLst>
              <a:defRPr/>
            </a:pPr>
            <a:r>
              <a:rPr kumimoji="0" sz="11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of</a:t>
            </a:r>
            <a:r>
              <a:rPr kumimoji="0" sz="1100" b="0" i="0" u="none" strike="noStrike" kern="1200" cap="none" spc="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 </a:t>
            </a:r>
            <a:r>
              <a:rPr kumimoji="0" sz="1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patch	</a:t>
            </a:r>
            <a:r>
              <a:rPr kumimoji="0" sz="11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of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58846" y="1686723"/>
            <a:ext cx="902997" cy="307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lvl="0" indent="118035" algn="l" defTabSz="914400" rtl="0" eaLnBrk="1" fontAlgn="auto" latinLnBrk="1" hangingPunct="1">
              <a:lnSpc>
                <a:spcPts val="116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neighbouring  </a:t>
            </a:r>
            <a:r>
              <a:rPr kumimoji="0" sz="1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patches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16042" y="3948594"/>
            <a:ext cx="1125624" cy="528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4454" lvl="0" indent="45654" algn="l" defTabSz="914400" rtl="0" eaLnBrk="1" fontAlgn="auto" latinLnBrk="1" hangingPunct="1">
              <a:lnSpc>
                <a:spcPct val="10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Patch </a:t>
            </a:r>
            <a:r>
              <a:rPr kumimoji="0" sz="1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extraction  </a:t>
            </a:r>
            <a:r>
              <a:rPr kumimoji="0" sz="1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and</a:t>
            </a:r>
            <a:r>
              <a:rPr kumimoji="0" sz="11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 </a:t>
            </a:r>
            <a:r>
              <a:rPr kumimoji="0" sz="1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representation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73971" y="3951614"/>
            <a:ext cx="640732" cy="5282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789" marR="4454" lvl="0" indent="-46212" algn="l" defTabSz="914400" rtl="0" eaLnBrk="1" fontAlgn="auto" latinLnBrk="1" hangingPunct="1">
              <a:lnSpc>
                <a:spcPct val="10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Non-linear  </a:t>
            </a:r>
            <a:r>
              <a:rPr kumimoji="0" sz="11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mapping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8384" y="4021600"/>
            <a:ext cx="90951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Reconstruction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/>
              <a:ea typeface="굴림"/>
              <a:cs typeface="Palatino Linotyp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78417" y="1985397"/>
            <a:ext cx="537215" cy="2008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28380" y="2232238"/>
            <a:ext cx="1066235" cy="11554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23501" y="1682792"/>
            <a:ext cx="1738923" cy="3992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11359" y="1879668"/>
            <a:ext cx="232693" cy="183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84353" y="1883898"/>
            <a:ext cx="228273" cy="1820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42001" y="3402391"/>
            <a:ext cx="451401" cy="2766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05462" y="2952133"/>
            <a:ext cx="451401" cy="276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26232" y="1682804"/>
            <a:ext cx="502138" cy="1967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6373" y="4469156"/>
            <a:ext cx="4145751" cy="286999"/>
          </a:xfrm>
          <a:custGeom>
            <a:avLst/>
            <a:gdLst/>
            <a:ahLst/>
            <a:cxnLst/>
            <a:rect l="l" t="t" r="r" b="b"/>
            <a:pathLst>
              <a:path w="4848225" h="316229">
                <a:moveTo>
                  <a:pt x="0" y="0"/>
                </a:moveTo>
                <a:lnTo>
                  <a:pt x="4847704" y="0"/>
                </a:lnTo>
                <a:lnTo>
                  <a:pt x="4847704" y="315899"/>
                </a:lnTo>
                <a:lnTo>
                  <a:pt x="0" y="315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91678" y="4469156"/>
            <a:ext cx="4145751" cy="286999"/>
          </a:xfrm>
          <a:custGeom>
            <a:avLst/>
            <a:gdLst/>
            <a:ahLst/>
            <a:cxnLst/>
            <a:rect l="l" t="t" r="r" b="b"/>
            <a:pathLst>
              <a:path w="4848225" h="316229">
                <a:moveTo>
                  <a:pt x="0" y="0"/>
                </a:moveTo>
                <a:lnTo>
                  <a:pt x="4847704" y="0"/>
                </a:lnTo>
                <a:lnTo>
                  <a:pt x="4847704" y="315899"/>
                </a:lnTo>
                <a:lnTo>
                  <a:pt x="0" y="315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44063" y="4755856"/>
            <a:ext cx="8295302" cy="0"/>
          </a:xfrm>
          <a:custGeom>
            <a:avLst/>
            <a:gdLst/>
            <a:ahLst/>
            <a:cxnLst/>
            <a:rect l="l" t="t" r="r" b="b"/>
            <a:pathLst>
              <a:path w="9700895">
                <a:moveTo>
                  <a:pt x="0" y="0"/>
                </a:moveTo>
                <a:lnTo>
                  <a:pt x="9700805" y="0"/>
                </a:lnTo>
              </a:path>
            </a:pathLst>
          </a:custGeom>
          <a:ln w="54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6375" y="4466702"/>
            <a:ext cx="0" cy="1210812"/>
          </a:xfrm>
          <a:custGeom>
            <a:avLst/>
            <a:gdLst/>
            <a:ahLst/>
            <a:cxnLst/>
            <a:rect l="l" t="t" r="r" b="b"/>
            <a:pathLst>
              <a:path h="1334135">
                <a:moveTo>
                  <a:pt x="0" y="0"/>
                </a:moveTo>
                <a:lnTo>
                  <a:pt x="0" y="1333923"/>
                </a:lnTo>
              </a:path>
            </a:pathLst>
          </a:custGeom>
          <a:ln w="5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736983" y="4466702"/>
            <a:ext cx="0" cy="1210812"/>
          </a:xfrm>
          <a:custGeom>
            <a:avLst/>
            <a:gdLst/>
            <a:ahLst/>
            <a:cxnLst/>
            <a:rect l="l" t="t" r="r" b="b"/>
            <a:pathLst>
              <a:path h="1334135">
                <a:moveTo>
                  <a:pt x="0" y="0"/>
                </a:moveTo>
                <a:lnTo>
                  <a:pt x="0" y="1333922"/>
                </a:lnTo>
              </a:path>
            </a:pathLst>
          </a:custGeom>
          <a:ln w="54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44063" y="4469157"/>
            <a:ext cx="8295302" cy="0"/>
          </a:xfrm>
          <a:custGeom>
            <a:avLst/>
            <a:gdLst/>
            <a:ahLst/>
            <a:cxnLst/>
            <a:rect l="l" t="t" r="r" b="b"/>
            <a:pathLst>
              <a:path w="9700895">
                <a:moveTo>
                  <a:pt x="0" y="0"/>
                </a:moveTo>
                <a:lnTo>
                  <a:pt x="9700805" y="0"/>
                </a:lnTo>
              </a:path>
            </a:pathLst>
          </a:custGeom>
          <a:ln w="54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44063" y="5674866"/>
            <a:ext cx="8295302" cy="0"/>
          </a:xfrm>
          <a:custGeom>
            <a:avLst/>
            <a:gdLst/>
            <a:ahLst/>
            <a:cxnLst/>
            <a:rect l="l" t="t" r="r" b="b"/>
            <a:pathLst>
              <a:path w="9700895">
                <a:moveTo>
                  <a:pt x="0" y="0"/>
                </a:moveTo>
                <a:lnTo>
                  <a:pt x="9700818" y="0"/>
                </a:lnTo>
              </a:path>
            </a:pathLst>
          </a:custGeom>
          <a:ln w="54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2142" y="4491909"/>
            <a:ext cx="957296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18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Sparse</a:t>
            </a:r>
            <a:r>
              <a:rPr kumimoji="0" sz="1300" b="1" i="0" u="none" strike="noStrike" kern="1200" cap="none" spc="3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1" i="0" u="none" strike="noStrike" kern="1200" cap="none" spc="-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coding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47443" y="4491909"/>
            <a:ext cx="488151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</a:t>
            </a:r>
            <a:r>
              <a:rPr kumimoji="0" sz="1300" b="1" i="0" u="none" strike="noStrike" kern="1200" cap="none" spc="-3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</a:t>
            </a:r>
            <a:r>
              <a:rPr kumimoji="0" sz="1300" b="1" i="0" u="none" strike="noStrike" kern="1200" cap="none" spc="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</a:t>
            </a:r>
            <a:r>
              <a:rPr kumimoji="0" sz="1300" b="1" i="0" u="none" strike="noStrike" kern="1200" cap="none" spc="9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</a:t>
            </a: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2141" y="4774805"/>
            <a:ext cx="3611989" cy="816417"/>
          </a:xfrm>
          <a:prstGeom prst="rect">
            <a:avLst/>
          </a:prstGeom>
        </p:spPr>
        <p:txBody>
          <a:bodyPr vert="horz" wrap="square" lIns="0" tIns="3341" rIns="0" bIns="0" rtlCol="0">
            <a:spAutoFit/>
          </a:bodyPr>
          <a:lstStyle/>
          <a:p>
            <a:pPr marL="11135" marR="0" lvl="0" indent="0" algn="just" defTabSz="914400" rtl="0" eaLnBrk="1" fontAlgn="auto" latinLnBrk="1" hangingPunct="1">
              <a:lnSpc>
                <a:spcPct val="100000"/>
              </a:lnSpc>
              <a:spcBef>
                <a:spcPts val="2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</a:t>
            </a:r>
            <a:r>
              <a:rPr kumimoji="0" sz="1300" b="0" i="0" u="none" strike="noStrike" kern="1200" cap="none" spc="6" normalizeH="0" baseline="-166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coefficients  are then projected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onto </a:t>
            </a: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another</a:t>
            </a:r>
            <a:r>
              <a:rPr kumimoji="0" sz="1300" b="0" i="0" u="none" strike="noStrike" kern="1200" cap="none" spc="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(high-­‐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1135" marR="223821" lvl="0" indent="0" algn="just" defTabSz="914400" rtl="0" eaLnBrk="1" fontAlgn="auto" latinLnBrk="1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resolution) dictionary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to produce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 </a:t>
            </a:r>
            <a:r>
              <a:rPr kumimoji="0" sz="13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high-­‐resolution  </a:t>
            </a: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</a:t>
            </a:r>
            <a:r>
              <a:rPr kumimoji="0" sz="1300" b="0" i="0" u="none" strike="noStrike" kern="1200" cap="none" spc="-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over-­‐lapping </a:t>
            </a:r>
            <a:r>
              <a:rPr kumimoji="0" sz="13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high-­‐resolution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patches are then  </a:t>
            </a:r>
            <a:r>
              <a:rPr kumimoji="0" sz="13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averaged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47443" y="4778539"/>
            <a:ext cx="3983939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Equivalent 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to to </a:t>
            </a:r>
            <a:r>
              <a:rPr kumimoji="0" sz="13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linear 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convolutions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on the n</a:t>
            </a:r>
            <a:r>
              <a:rPr kumimoji="0" sz="1300" b="0" i="0" u="none" strike="noStrike" kern="1200" cap="none" spc="0" normalizeH="0" baseline="-16666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 </a:t>
            </a: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feature</a:t>
            </a:r>
            <a:r>
              <a:rPr kumimoji="0" sz="1300" b="0" i="0" u="none" strike="noStrike" kern="1200" cap="none" spc="-1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maps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74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4" dirty="0"/>
              <a:t>Loss</a:t>
            </a:r>
            <a:r>
              <a:rPr spc="-201" dirty="0"/>
              <a:t> </a:t>
            </a:r>
            <a:r>
              <a:rPr spc="9" dirty="0"/>
              <a:t>function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512" y="1777628"/>
            <a:ext cx="1430636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9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Estimate</a:t>
            </a:r>
            <a:r>
              <a:rPr kumimoji="0" lang="en-US" sz="2100" b="0" i="0" u="none" strike="noStrike" kern="1200" cap="none" spc="-9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`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8991" y="1863670"/>
            <a:ext cx="3369034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00" b="0" i="0" u="none" strike="noStrike" kern="1200" cap="none" spc="-29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굴림"/>
                <a:cs typeface="Lucida Sans Unicode"/>
              </a:rPr>
              <a:t>⇥</a:t>
            </a:r>
            <a:r>
              <a:rPr kumimoji="0" sz="17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굴림"/>
                <a:cs typeface="Lucida Sans Unicode"/>
              </a:rPr>
              <a:t> </a:t>
            </a:r>
            <a:r>
              <a:rPr kumimoji="0" sz="1700" b="0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굴림"/>
                <a:cs typeface="Lucida Sans Unicode"/>
              </a:rPr>
              <a:t>=</a:t>
            </a:r>
            <a:r>
              <a:rPr kumimoji="0" sz="17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굴림"/>
                <a:cs typeface="Lucida Sans Unicode"/>
              </a:rPr>
              <a:t> </a:t>
            </a:r>
            <a:r>
              <a:rPr kumimoji="0" sz="17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굴림"/>
                <a:cs typeface="Trebuchet MS"/>
              </a:rPr>
              <a:t>{</a:t>
            </a:r>
            <a:r>
              <a:rPr kumimoji="0" sz="17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W</a:t>
            </a:r>
            <a:r>
              <a:rPr kumimoji="0" sz="1700" b="0" i="0" u="none" strike="noStrike" kern="1200" cap="none" spc="0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1</a:t>
            </a:r>
            <a:r>
              <a:rPr kumimoji="0" sz="17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,</a:t>
            </a:r>
            <a:r>
              <a:rPr kumimoji="0" sz="1700" b="0" i="1" u="none" strike="noStrike" kern="1200" cap="none" spc="-3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 </a:t>
            </a:r>
            <a:r>
              <a:rPr kumimoji="0" sz="17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W</a:t>
            </a:r>
            <a:r>
              <a:rPr kumimoji="0" sz="1700" b="0" i="0" u="none" strike="noStrike" kern="1200" cap="none" spc="-105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2</a:t>
            </a:r>
            <a:r>
              <a:rPr kumimoji="0" sz="17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,</a:t>
            </a:r>
            <a:r>
              <a:rPr kumimoji="0" sz="1700" b="0" i="1" u="none" strike="noStrike" kern="1200" cap="none" spc="-3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 </a:t>
            </a:r>
            <a:r>
              <a:rPr kumimoji="0" sz="17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W</a:t>
            </a:r>
            <a:r>
              <a:rPr kumimoji="0" sz="1700" b="0" i="0" u="none" strike="noStrike" kern="1200" cap="none" spc="-105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3</a:t>
            </a:r>
            <a:r>
              <a:rPr kumimoji="0" sz="1700" b="0" i="1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,</a:t>
            </a:r>
            <a:r>
              <a:rPr kumimoji="0" sz="1700" b="0" i="1" u="none" strike="noStrike" kern="1200" cap="none" spc="-3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 </a:t>
            </a:r>
            <a:r>
              <a:rPr kumimoji="0" sz="17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B</a:t>
            </a:r>
            <a:r>
              <a:rPr kumimoji="0" sz="1700" b="0" i="0" u="none" strike="noStrike" kern="1200" cap="none" spc="-6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1</a:t>
            </a:r>
            <a:r>
              <a:rPr kumimoji="0" sz="17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,</a:t>
            </a:r>
            <a:r>
              <a:rPr kumimoji="0" sz="1700" b="0" i="1" u="none" strike="noStrike" kern="1200" cap="none" spc="-3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 </a:t>
            </a:r>
            <a:r>
              <a:rPr kumimoji="0" sz="17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B</a:t>
            </a:r>
            <a:r>
              <a:rPr kumimoji="0" sz="1700" b="0" i="0" u="none" strike="noStrike" kern="1200" cap="none" spc="-6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2</a:t>
            </a:r>
            <a:r>
              <a:rPr kumimoji="0" sz="17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,</a:t>
            </a:r>
            <a:r>
              <a:rPr kumimoji="0" sz="1700" b="0" i="1" u="none" strike="noStrike" kern="1200" cap="none" spc="-32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 </a:t>
            </a:r>
            <a:r>
              <a:rPr kumimoji="0" sz="1700" b="0" i="1" u="none" strike="noStrike" kern="1200" cap="none" spc="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B</a:t>
            </a:r>
            <a:r>
              <a:rPr kumimoji="0" sz="1700" b="0" i="0" u="none" strike="noStrike" kern="1200" cap="none" spc="177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uhaus 93"/>
                <a:ea typeface="굴림"/>
                <a:cs typeface="Bauhaus 93"/>
              </a:rPr>
              <a:t>3</a:t>
            </a:r>
            <a:r>
              <a:rPr kumimoji="0" sz="1700" b="0" i="1" u="none" strike="noStrike" kern="1200" cap="none" spc="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굴림"/>
                <a:cs typeface="Trebuchet MS"/>
              </a:rPr>
              <a:t>}</a:t>
            </a:r>
            <a:endParaRPr kumimoji="0" sz="1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굴림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79088" y="3334855"/>
            <a:ext cx="12380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6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굴림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79885" y="3640037"/>
            <a:ext cx="122173" cy="0"/>
          </a:xfrm>
          <a:custGeom>
            <a:avLst/>
            <a:gdLst/>
            <a:ahLst/>
            <a:cxnLst/>
            <a:rect l="l" t="t" r="r" b="b"/>
            <a:pathLst>
              <a:path w="142875">
                <a:moveTo>
                  <a:pt x="0" y="0"/>
                </a:moveTo>
                <a:lnTo>
                  <a:pt x="142669" y="0"/>
                </a:lnTo>
              </a:path>
            </a:pathLst>
          </a:custGeom>
          <a:ln w="9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0248" y="2618822"/>
            <a:ext cx="7569864" cy="8104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4454" lvl="0" indent="-167030" algn="l" defTabSz="914400" rtl="0" eaLnBrk="1" fontAlgn="auto" latinLnBrk="1" hangingPunct="1">
              <a:lnSpc>
                <a:spcPts val="21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Minimizing</a:t>
            </a:r>
            <a:r>
              <a:rPr kumimoji="0" sz="2100" b="0" i="0" u="none" strike="noStrike" kern="1200" cap="none" spc="-2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</a:t>
            </a:r>
            <a:r>
              <a:rPr kumimoji="0" sz="2100" b="0" i="0" u="none" strike="noStrike" kern="1200" cap="none" spc="-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loss</a:t>
            </a:r>
            <a:r>
              <a:rPr kumimoji="0" sz="21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between</a:t>
            </a:r>
            <a:r>
              <a:rPr kumimoji="0" sz="2100" b="0" i="0" u="none" strike="noStrike" kern="1200" cap="none" spc="-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</a:t>
            </a:r>
            <a:r>
              <a:rPr kumimoji="0" sz="2100" b="0" i="0" u="none" strike="noStrike" kern="1200" cap="none" spc="-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reconstructed</a:t>
            </a:r>
            <a:r>
              <a:rPr kumimoji="0" sz="2100" b="0" i="0" u="none" strike="noStrike" kern="1200" cap="none" spc="-1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images</a:t>
            </a:r>
            <a:r>
              <a:rPr kumimoji="0" sz="21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</a:t>
            </a:r>
            <a:r>
              <a:rPr kumimoji="0" sz="21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(Y;</a:t>
            </a:r>
            <a:r>
              <a:rPr kumimoji="0" sz="21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Θ)</a:t>
            </a:r>
            <a:r>
              <a:rPr kumimoji="0" sz="2100" b="0" i="0" u="none" strike="noStrike" kern="1200" cap="none" spc="-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correspondingground</a:t>
            </a:r>
            <a:r>
              <a:rPr kumimoji="0" sz="21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truth</a:t>
            </a:r>
            <a:r>
              <a:rPr kumimoji="0" sz="21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high-­‐resolution</a:t>
            </a:r>
            <a:r>
              <a:rPr kumimoji="0" sz="21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images</a:t>
            </a:r>
            <a:r>
              <a:rPr kumimoji="0" sz="2100" b="0" i="0" u="none" strike="noStrike" kern="1200" cap="none" spc="-1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X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2364594" marR="0" lvl="0" indent="0" algn="l" defTabSz="914400" rtl="0" eaLnBrk="1" fontAlgn="auto" latinLnBrk="1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/>
                <a:ea typeface="굴림"/>
                <a:cs typeface="Lucida Sans"/>
              </a:rPr>
              <a:t>n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"/>
              <a:ea typeface="굴림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0770" y="3628365"/>
            <a:ext cx="7826156" cy="1013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80085" marR="0" lvl="0" indent="0" algn="l" defTabSz="914400" rtl="0" eaLnBrk="1" fontAlgn="auto" latinLnBrk="1" hangingPunct="1">
              <a:lnSpc>
                <a:spcPts val="16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1" u="none" strike="noStrike" kern="1200" cap="none" spc="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  <a:p>
            <a:pPr marL="2280522" marR="0" lvl="0" indent="0" algn="l" defTabSz="914400" rtl="0" eaLnBrk="1" fontAlgn="auto" latinLnBrk="1" hangingPunct="1">
              <a:lnSpc>
                <a:spcPts val="10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1" u="none" strike="noStrike" kern="1200" cap="none" spc="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/>
                <a:ea typeface="굴림"/>
                <a:cs typeface="Lucida Sans"/>
              </a:rPr>
              <a:t>i</a:t>
            </a:r>
            <a:r>
              <a:rPr kumimoji="0" sz="1100" b="0" i="0" u="none" strike="noStrike" kern="1200" cap="none" spc="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=1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굴림"/>
              <a:cs typeface="Verdana"/>
            </a:endParaRPr>
          </a:p>
          <a:p>
            <a:pPr marL="178166" marR="4454" lvl="0" indent="-167030" algn="l" defTabSz="914400" rtl="0" eaLnBrk="1" fontAlgn="auto" latinLnBrk="1" hangingPunct="1">
              <a:lnSpc>
                <a:spcPts val="2280"/>
              </a:lnSpc>
              <a:spcBef>
                <a:spcPts val="723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</a:t>
            </a:r>
            <a:r>
              <a:rPr kumimoji="0" sz="21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loss</a:t>
            </a:r>
            <a:r>
              <a:rPr kumimoji="0" sz="21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is</a:t>
            </a:r>
            <a:r>
              <a:rPr kumimoji="0" sz="21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minimized</a:t>
            </a:r>
            <a:r>
              <a:rPr kumimoji="0" sz="2100" b="0" i="0" u="none" strike="noStrike" kern="1200" cap="none" spc="-1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using</a:t>
            </a:r>
            <a:r>
              <a:rPr kumimoji="0" sz="21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stochastic</a:t>
            </a:r>
            <a:r>
              <a:rPr kumimoji="0" sz="21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gradientdescent</a:t>
            </a:r>
            <a:r>
              <a:rPr kumimoji="0" sz="2100" b="0" i="0" u="none" strike="noStrike" kern="1200" cap="none" spc="-1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with</a:t>
            </a:r>
            <a:r>
              <a:rPr kumimoji="0" sz="2100" b="0" i="0" u="none" strike="noStrike" kern="1200" cap="none" spc="-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</a:t>
            </a:r>
            <a:r>
              <a:rPr kumimoji="0" sz="21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standard 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backpropagation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9148" y="3480648"/>
            <a:ext cx="2807816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64322" algn="l"/>
              </a:tabLst>
              <a:defRPr/>
            </a:pPr>
            <a:r>
              <a:rPr kumimoji="0" sz="16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L</a:t>
            </a:r>
            <a:r>
              <a:rPr kumimoji="0" sz="16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(</a:t>
            </a:r>
            <a:r>
              <a:rPr kumimoji="0" sz="16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굴림"/>
                <a:cs typeface="Lucida Sans Unicode"/>
              </a:rPr>
              <a:t>⇥</a:t>
            </a:r>
            <a:r>
              <a:rPr kumimoji="0" sz="16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)</a:t>
            </a:r>
            <a:r>
              <a:rPr kumimoji="0" sz="16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600" b="0" i="0" u="none" strike="noStrike" kern="1200" cap="none" spc="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=	</a:t>
            </a:r>
            <a:r>
              <a:rPr kumimoji="0" sz="2400" b="0" i="0" u="none" strike="noStrike" kern="1200" cap="none" spc="1926" normalizeH="0" baseline="5405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X</a:t>
            </a:r>
            <a:r>
              <a:rPr kumimoji="0" sz="2400" b="0" i="0" u="none" strike="noStrike" kern="1200" cap="none" spc="-282" normalizeH="0" baseline="5405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600" b="0" i="1" u="none" strike="noStrike" kern="1200" cap="none" spc="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||F</a:t>
            </a:r>
            <a:r>
              <a:rPr kumimoji="0" sz="1600" b="0" i="1" u="none" strike="noStrike" kern="1200" cap="none" spc="-23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600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(</a:t>
            </a:r>
            <a:r>
              <a:rPr kumimoji="0" sz="1600" b="1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Y</a:t>
            </a:r>
            <a:r>
              <a:rPr kumimoji="0" sz="1700" b="0" i="1" u="none" strike="noStrike" kern="1200" cap="none" spc="91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/>
                <a:ea typeface="굴림"/>
                <a:cs typeface="Lucida Sans"/>
              </a:rPr>
              <a:t>i</a:t>
            </a:r>
            <a:r>
              <a:rPr kumimoji="0" sz="1600" b="0" i="0" u="none" strike="noStrike" kern="1200" cap="none" spc="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;</a:t>
            </a:r>
            <a:r>
              <a:rPr kumimoji="0" sz="1600" b="0" i="0" u="none" strike="noStrike" kern="1200" cap="none" spc="-2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6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굴림"/>
                <a:cs typeface="Lucida Sans Unicode"/>
              </a:rPr>
              <a:t>⇥</a:t>
            </a:r>
            <a:r>
              <a:rPr kumimoji="0" sz="16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)</a:t>
            </a:r>
            <a:r>
              <a:rPr kumimoji="0" sz="1600" b="0" i="0" u="none" strike="noStrike" kern="1200" cap="none" spc="-15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굴림"/>
                <a:cs typeface="Tahoma"/>
              </a:rPr>
              <a:t> </a:t>
            </a:r>
            <a:r>
              <a:rPr kumimoji="0" sz="1600" b="0" i="1" u="none" strike="noStrike" kern="1200" cap="none" spc="-35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—  </a:t>
            </a:r>
            <a:r>
              <a:rPr kumimoji="0" sz="1600" b="0" i="1" u="none" strike="noStrike" kern="1200" cap="none" spc="-29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600" b="1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X</a:t>
            </a:r>
            <a:r>
              <a:rPr kumimoji="0" sz="1700" b="0" i="1" u="none" strike="noStrike" kern="1200" cap="none" spc="151" normalizeH="0" baseline="-1282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"/>
                <a:ea typeface="굴림"/>
                <a:cs typeface="Lucida Sans"/>
              </a:rPr>
              <a:t>i</a:t>
            </a:r>
            <a:r>
              <a:rPr kumimoji="0" sz="1600" b="0" i="1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||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5157" y="3455106"/>
            <a:ext cx="103169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굴림"/>
                <a:cs typeface="Verdana"/>
              </a:rPr>
              <a:t>2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굴림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6070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39" dirty="0"/>
              <a:t>Training</a:t>
            </a:r>
            <a:r>
              <a:rPr spc="-263" dirty="0"/>
              <a:t> </a:t>
            </a:r>
            <a:r>
              <a:rPr spc="9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143" y="1676072"/>
            <a:ext cx="5234451" cy="28509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Yang’s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paper</a:t>
            </a:r>
            <a:r>
              <a:rPr kumimoji="0" sz="2100" b="0" i="0" u="none" strike="noStrike" kern="1200" cap="none" spc="-15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[1]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91 </a:t>
            </a: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images </a:t>
            </a:r>
            <a:r>
              <a:rPr kumimoji="0" sz="18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(on </a:t>
            </a: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average</a:t>
            </a:r>
            <a:r>
              <a:rPr kumimoji="0" sz="18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200x200).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Total </a:t>
            </a:r>
            <a:r>
              <a:rPr kumimoji="0" sz="18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24,800 </a:t>
            </a:r>
            <a:r>
              <a:rPr kumimoji="0" sz="18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patches</a:t>
            </a:r>
            <a:r>
              <a:rPr kumimoji="0" sz="18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(33x33).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1398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ImageNet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419246" lvl="1" indent="-167030" algn="l" defTabSz="914400" rtl="0" eaLnBrk="1" fontAlgn="auto" latinLnBrk="1" hangingPunct="1">
              <a:lnSpc>
                <a:spcPts val="1929"/>
              </a:lnSpc>
              <a:spcBef>
                <a:spcPts val="402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395,909 </a:t>
            </a: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images from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</a:t>
            </a:r>
            <a:r>
              <a:rPr kumimoji="0" sz="18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ILSVRC </a:t>
            </a: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2013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ImageNet  </a:t>
            </a:r>
            <a:r>
              <a:rPr kumimoji="0" sz="18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detection</a:t>
            </a:r>
            <a:r>
              <a:rPr kumimoji="0" sz="1800" b="0" i="0" u="none" strike="noStrike" kern="1200" cap="none" spc="-13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training</a:t>
            </a:r>
            <a:r>
              <a:rPr kumimoji="0" sz="1800" b="0" i="0" u="none" strike="noStrike" kern="1200" cap="none" spc="-2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partition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4454" lvl="1" indent="-167030" algn="l" defTabSz="914400" rtl="0" eaLnBrk="1" fontAlgn="auto" latinLnBrk="1" hangingPunct="1">
              <a:lnSpc>
                <a:spcPts val="1929"/>
              </a:lnSpc>
              <a:spcBef>
                <a:spcPts val="351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Decomposed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into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5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million </a:t>
            </a:r>
            <a:r>
              <a:rPr kumimoji="0" sz="18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sub-­‐images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using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</a:t>
            </a:r>
            <a:r>
              <a:rPr kumimoji="0" sz="18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stride  of</a:t>
            </a:r>
            <a:r>
              <a:rPr kumimoji="0" sz="1800" b="0" i="0" u="none" strike="noStrike" kern="1200" cap="none" spc="-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33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25435" y="3227294"/>
            <a:ext cx="836209" cy="864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47601" y="1994007"/>
            <a:ext cx="597292" cy="6339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90594" y="1994006"/>
            <a:ext cx="771050" cy="5763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72922" y="2973732"/>
            <a:ext cx="1281463" cy="11180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0086" y="3331029"/>
            <a:ext cx="857918" cy="7607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72921" y="1994007"/>
            <a:ext cx="933948" cy="968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87411" y="1994008"/>
            <a:ext cx="760190" cy="6915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81074" y="2662518"/>
            <a:ext cx="836209" cy="8875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41264" y="2581835"/>
            <a:ext cx="912228" cy="74919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19098" y="2512679"/>
            <a:ext cx="1042546" cy="7146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6084" y="5759813"/>
            <a:ext cx="6948136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ts val="13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1" u="none" strike="noStrike" kern="1200" cap="none" spc="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[1]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J. </a:t>
            </a:r>
            <a:r>
              <a:rPr kumimoji="0" sz="1300" b="0" i="1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Yang, </a:t>
            </a:r>
            <a:r>
              <a:rPr kumimoji="0" sz="1300" b="0" i="1" u="none" strike="noStrike" kern="1200" cap="none" spc="-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al.,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"Image </a:t>
            </a:r>
            <a:r>
              <a:rPr kumimoji="0" sz="1300" b="0" i="1" u="none" strike="noStrike" kern="1200" cap="none" spc="-4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super-­‐resolution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as sparse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representation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of </a:t>
            </a:r>
            <a:r>
              <a:rPr kumimoji="0" sz="1300" b="0" i="1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raw image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patches."  </a:t>
            </a:r>
            <a:r>
              <a:rPr kumimoji="0" sz="1300" b="0" i="1" u="none" strike="noStrike" kern="1200" cap="none" spc="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CVPR</a:t>
            </a:r>
            <a:r>
              <a:rPr kumimoji="0" sz="1300" b="0" i="1" u="none" strike="noStrike" kern="1200" cap="none" spc="316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1" u="none" strike="noStrike" kern="1200" cap="none" spc="22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2008.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187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39" dirty="0"/>
              <a:t>Training</a:t>
            </a:r>
            <a:r>
              <a:rPr spc="-263" dirty="0"/>
              <a:t> </a:t>
            </a:r>
            <a:r>
              <a:rPr spc="9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143" y="1662725"/>
            <a:ext cx="5157889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More</a:t>
            </a:r>
            <a:r>
              <a:rPr kumimoji="0" sz="21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trainingdata</a:t>
            </a:r>
            <a:r>
              <a:rPr kumimoji="0" sz="21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leads</a:t>
            </a:r>
            <a:r>
              <a:rPr kumimoji="0" sz="21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to</a:t>
            </a:r>
            <a:r>
              <a:rPr kumimoji="0" sz="2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better</a:t>
            </a:r>
            <a:r>
              <a:rPr kumimoji="0" sz="2100" b="0" i="0" u="none" strike="noStrike" kern="1200" cap="none" spc="-1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performance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3406" y="2524205"/>
            <a:ext cx="6972029" cy="2835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2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4" dirty="0"/>
              <a:t>Filter</a:t>
            </a:r>
            <a:r>
              <a:rPr spc="-149" dirty="0"/>
              <a:t> </a:t>
            </a:r>
            <a:r>
              <a:rPr dirty="0"/>
              <a:t>number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143" y="1699608"/>
            <a:ext cx="7233208" cy="599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4454" lvl="0" indent="-167030" algn="l" defTabSz="914400" rtl="0" eaLnBrk="1" fontAlgn="auto" latinLnBrk="1" hangingPunct="1">
              <a:lnSpc>
                <a:spcPts val="22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 general,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performance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would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improve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if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we increase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network</a:t>
            </a:r>
            <a:r>
              <a:rPr kumimoji="0" sz="21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width,</a:t>
            </a:r>
            <a:r>
              <a:rPr kumimoji="0" sz="21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i.e.,</a:t>
            </a:r>
            <a:r>
              <a:rPr kumimoji="0" sz="2100" b="0" i="1" u="none" strike="noStrike" kern="1200" cap="none" spc="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addingmore</a:t>
            </a:r>
            <a:r>
              <a:rPr kumimoji="0" sz="21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filters,</a:t>
            </a:r>
            <a:r>
              <a:rPr kumimoji="0" sz="2100" b="0" i="0" u="none" strike="noStrike" kern="1200" cap="none" spc="-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at</a:t>
            </a:r>
            <a:r>
              <a:rPr kumimoji="0" sz="21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</a:t>
            </a:r>
            <a:r>
              <a:rPr kumimoji="0" sz="21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cost</a:t>
            </a:r>
            <a:r>
              <a:rPr kumimoji="0" sz="21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of</a:t>
            </a:r>
            <a:r>
              <a:rPr kumimoji="0" sz="2100" b="0" i="0" u="none" strike="noStrike" kern="1200" cap="none" spc="-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runningtime.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9012" y="2754737"/>
            <a:ext cx="6635373" cy="1221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1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4" dirty="0"/>
              <a:t>Filter</a:t>
            </a:r>
            <a:r>
              <a:rPr spc="-162" dirty="0"/>
              <a:t> </a:t>
            </a:r>
            <a:r>
              <a:rPr spc="-26" dirty="0"/>
              <a:t>size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143" y="1662724"/>
            <a:ext cx="6195549" cy="1415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</a:t>
            </a:r>
            <a:r>
              <a:rPr kumimoji="0" sz="21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larger</a:t>
            </a:r>
            <a:r>
              <a:rPr kumimoji="0" sz="21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filter</a:t>
            </a:r>
            <a:r>
              <a:rPr kumimoji="0" sz="2100" b="0" i="0" u="none" strike="noStrike" kern="1200" cap="none" spc="-1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size</a:t>
            </a:r>
            <a:r>
              <a:rPr kumimoji="0" sz="2100" b="0" i="0" u="none" strike="noStrike" kern="1200" cap="none" spc="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leads</a:t>
            </a:r>
            <a:r>
              <a:rPr kumimoji="0" sz="21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to</a:t>
            </a:r>
            <a:r>
              <a:rPr kumimoji="0" sz="2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better</a:t>
            </a:r>
            <a:r>
              <a:rPr kumimoji="0" sz="2100" b="0" i="0" u="none" strike="noStrike" kern="1200" cap="none" spc="-1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results.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78166" marR="4454" lvl="0" indent="-167030" algn="l" defTabSz="914400" rtl="0" eaLnBrk="1" fontAlgn="auto" latinLnBrk="1" hangingPunct="1">
              <a:lnSpc>
                <a:spcPts val="2280"/>
              </a:lnSpc>
              <a:spcBef>
                <a:spcPts val="737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</a:t>
            </a:r>
            <a:r>
              <a:rPr kumimoji="0" sz="21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reasonably</a:t>
            </a:r>
            <a:r>
              <a:rPr kumimoji="0" sz="21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larger</a:t>
            </a:r>
            <a:r>
              <a:rPr kumimoji="0" sz="21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filter</a:t>
            </a:r>
            <a:r>
              <a:rPr kumimoji="0" sz="2100" b="0" i="0" u="none" strike="noStrike" kern="1200" cap="none" spc="-1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size</a:t>
            </a:r>
            <a:r>
              <a:rPr kumimoji="0" sz="2100" b="0" i="0" u="none" strike="noStrike" kern="1200" cap="none" spc="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could</a:t>
            </a:r>
            <a:r>
              <a:rPr kumimoji="0" sz="2100" b="0" i="0" u="none" strike="noStrike" kern="1200" cap="none" spc="-1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grasp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richer</a:t>
            </a:r>
            <a:r>
              <a:rPr kumimoji="0" sz="21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structural 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information,</a:t>
            </a:r>
            <a:r>
              <a:rPr kumimoji="0" sz="2100" b="0" i="0" u="none" strike="noStrike" kern="1200" cap="none" spc="-2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which</a:t>
            </a:r>
            <a:r>
              <a:rPr kumimoji="0" sz="2100" b="0" i="0" u="none" strike="noStrike" kern="1200" cap="none" spc="-18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</a:t>
            </a:r>
            <a:r>
              <a:rPr kumimoji="0" sz="2100" b="0" i="0" u="none" strike="noStrike" kern="1200" cap="none" spc="-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turn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lead</a:t>
            </a:r>
            <a:r>
              <a:rPr kumimoji="0" sz="2100" b="0" i="0" u="none" strike="noStrike" kern="1200" cap="none" spc="-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to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better</a:t>
            </a:r>
            <a:r>
              <a:rPr kumimoji="0" sz="2100" b="0" i="0" u="none" strike="noStrike" kern="1200" cap="none" spc="-1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results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421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13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Trade-­‐off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between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performance</a:t>
            </a:r>
            <a:r>
              <a:rPr kumimoji="0" sz="2100" b="0" i="0" u="none" strike="noStrike" kern="1200" cap="none" spc="-35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speed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2228" y="3284936"/>
            <a:ext cx="6722252" cy="27892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14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9" dirty="0"/>
              <a:t>Deeper</a:t>
            </a:r>
            <a:r>
              <a:rPr spc="-307" dirty="0"/>
              <a:t> </a:t>
            </a:r>
            <a:r>
              <a:rPr spc="-4"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143" y="1662724"/>
            <a:ext cx="6298717" cy="1033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deeper</a:t>
            </a:r>
            <a:r>
              <a:rPr kumimoji="0" sz="2100" b="0" i="0" u="none" strike="noStrike" kern="1200" cap="none" spc="-37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better?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456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Sensitive</a:t>
            </a:r>
            <a:r>
              <a:rPr kumimoji="0" sz="2100" b="0" i="0" u="none" strike="noStrike" kern="1200" cap="none" spc="-2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to</a:t>
            </a:r>
            <a:r>
              <a:rPr kumimoji="0" sz="21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</a:t>
            </a:r>
            <a:r>
              <a:rPr kumimoji="0" sz="21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initialization</a:t>
            </a:r>
            <a:r>
              <a:rPr kumimoji="0" sz="2100" b="0" i="0" u="none" strike="noStrike" kern="1200" cap="none" spc="-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parameters</a:t>
            </a:r>
            <a:r>
              <a:rPr kumimoji="0" sz="2100" b="0" i="0" u="none" strike="noStrike" kern="1200" cap="none" spc="-2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</a:t>
            </a:r>
            <a:r>
              <a:rPr kumimoji="0" sz="2100" b="0" i="0" u="none" strike="noStrike" kern="1200" cap="none" spc="-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learning</a:t>
            </a:r>
            <a:r>
              <a:rPr kumimoji="0" sz="2100" b="0" i="0" u="none" strike="noStrike" kern="1200" cap="none" spc="-15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rate.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7705" y="2916091"/>
            <a:ext cx="6646233" cy="2697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1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r="37502"/>
          <a:stretch/>
        </p:blipFill>
        <p:spPr>
          <a:xfrm>
            <a:off x="1100462" y="1266357"/>
            <a:ext cx="3475815" cy="534041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590084" y="2785323"/>
            <a:ext cx="2493908" cy="1384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NeueLT Pro 55 Roman" panose="020B0604020202020204" pitchFamily="34" charset="0"/>
                <a:ea typeface="맑은 고딕" panose="020B0503020000020004" pitchFamily="50" charset="-127"/>
                <a:cs typeface="+mn-cs"/>
              </a:rPr>
              <a:t>White Balancing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HelveticaNeueLT Pro 55 Roman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NeueLT Pro 55 Roman" panose="020B0604020202020204" pitchFamily="34" charset="0"/>
                <a:ea typeface="맑은 고딕" panose="020B0503020000020004" pitchFamily="50" charset="-127"/>
                <a:cs typeface="+mn-cs"/>
              </a:rPr>
              <a:t>“White”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NeueLT Pro 55 Roman" panose="020B0604020202020204" pitchFamily="34" charset="0"/>
                <a:ea typeface="맑은 고딕" panose="020B0503020000020004" pitchFamily="50" charset="-127"/>
                <a:cs typeface="+mn-cs"/>
              </a:rPr>
              <a:t>object now looks </a:t>
            </a:r>
            <a:r>
              <a:rPr kumimoji="0" lang="en-US" altLang="ko-KR" sz="20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NeueLT Pro 55 Roman" panose="020B0604020202020204" pitchFamily="34" charset="0"/>
                <a:ea typeface="맑은 고딕" panose="020B0503020000020004" pitchFamily="50" charset="-127"/>
                <a:cs typeface="+mn-cs"/>
              </a:rPr>
              <a:t>“white”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90204" y="1982974"/>
            <a:ext cx="80946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Pro 55 Roman" panose="020B0604020202020204" pitchFamily="34" charset="0"/>
                <a:ea typeface="맑은 고딕" panose="020B0503020000020004" pitchFamily="50" charset="-127"/>
                <a:cs typeface="+mn-cs"/>
              </a:rPr>
              <a:t>Input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26103" y="4294875"/>
            <a:ext cx="97357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NeueLT Pro 55 Roman" panose="020B0604020202020204" pitchFamily="34" charset="0"/>
                <a:ea typeface="맑은 고딕" panose="020B0503020000020004" pitchFamily="50" charset="-127"/>
                <a:cs typeface="+mn-cs"/>
              </a:rPr>
              <a:t>Output</a:t>
            </a:r>
          </a:p>
        </p:txBody>
      </p:sp>
      <p:sp>
        <p:nvSpPr>
          <p:cNvPr id="6" name="왼쪽으로 구부러진 화살표 5"/>
          <p:cNvSpPr/>
          <p:nvPr/>
        </p:nvSpPr>
        <p:spPr>
          <a:xfrm>
            <a:off x="4792895" y="2412113"/>
            <a:ext cx="580571" cy="2131417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344088" y="347525"/>
            <a:ext cx="8464379" cy="7881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Computational Color Constancy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50168" y="6127751"/>
            <a:ext cx="33235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Figure from CVPR2016 tutorial 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Understanding the In-Camera Image Processing Pipeline for Computer Vision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맑은 고딕" panose="020B0503020000020004" pitchFamily="50" charset="-127"/>
                <a:cs typeface="Segoe UI" panose="020B0502040204020203" pitchFamily="34" charset="0"/>
              </a:rPr>
              <a:t>“,M.S. Brown (NUS)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1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9" dirty="0"/>
              <a:t>Comparisons</a:t>
            </a:r>
            <a:r>
              <a:rPr spc="-329" dirty="0"/>
              <a:t> </a:t>
            </a:r>
            <a:r>
              <a:rPr spc="-9" dirty="0"/>
              <a:t>with</a:t>
            </a:r>
            <a:r>
              <a:rPr spc="-53" dirty="0"/>
              <a:t> </a:t>
            </a:r>
            <a:r>
              <a:rPr dirty="0"/>
              <a:t>existing</a:t>
            </a:r>
            <a:r>
              <a:rPr spc="-285" dirty="0"/>
              <a:t> </a:t>
            </a:r>
            <a:r>
              <a:rPr spc="13" dirty="0"/>
              <a:t>methods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6083" y="5839370"/>
            <a:ext cx="656044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ts val="136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1" u="none" strike="noStrike" kern="1200" cap="none" spc="-3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Yang,  </a:t>
            </a:r>
            <a:r>
              <a:rPr kumimoji="0" sz="1300" b="0" i="1" u="none" strike="noStrike" kern="1200" cap="none" spc="-4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C.Y., </a:t>
            </a:r>
            <a:r>
              <a:rPr kumimoji="0" sz="1300" b="0" i="1" u="none" strike="noStrike" kern="1200" cap="none" spc="-26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Ma, 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C., </a:t>
            </a:r>
            <a:r>
              <a:rPr kumimoji="0" sz="1300" b="0" i="1" u="none" strike="noStrike" kern="1200" cap="none" spc="-3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Yang,  </a:t>
            </a:r>
            <a:r>
              <a:rPr kumimoji="0" sz="1300" b="0" i="1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M.H.: </a:t>
            </a:r>
            <a:r>
              <a:rPr kumimoji="0" sz="1300" b="0" i="1" u="none" strike="noStrike" kern="1200" cap="none" spc="-26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Single-image  </a:t>
            </a:r>
            <a:r>
              <a:rPr kumimoji="0" sz="1300" b="0" i="1" u="none" strike="noStrike" kern="1200" cap="none" spc="-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super-resolution:  </a:t>
            </a:r>
            <a:r>
              <a:rPr kumimoji="0" sz="1300" b="0" i="1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A </a:t>
            </a:r>
            <a:r>
              <a:rPr kumimoji="0" sz="1300" b="0" i="1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benchmark.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ECCV</a:t>
            </a:r>
            <a:r>
              <a:rPr kumimoji="0" sz="1300" b="0" i="1" u="none" strike="noStrike" kern="1200" cap="none" spc="15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 </a:t>
            </a:r>
            <a:r>
              <a:rPr kumimoji="0" sz="1300" b="0" i="1" u="none" strike="noStrike" kern="1200" cap="none" spc="-31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Arial"/>
                <a:ea typeface="굴림"/>
                <a:cs typeface="Arial"/>
              </a:rPr>
              <a:t>2014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1883" y="1662724"/>
            <a:ext cx="5539070" cy="2110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723" algn="l"/>
              </a:tabLst>
              <a:defRPr/>
            </a:pP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Structure </a:t>
            </a:r>
            <a:r>
              <a:rPr kumimoji="0" sz="2100" b="0" i="0" u="none" strike="noStrike" kern="1200" cap="none" spc="-29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9-­‐5-­‐5  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trained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on</a:t>
            </a:r>
            <a:r>
              <a:rPr kumimoji="0" sz="2100" b="0" i="0" u="none" strike="noStrike" kern="1200" cap="none" spc="-33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ImageNet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456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723" algn="l"/>
              </a:tabLst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Upscaling </a:t>
            </a:r>
            <a:r>
              <a:rPr kumimoji="0" sz="2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factors x2, x3,</a:t>
            </a:r>
            <a:r>
              <a:rPr kumimoji="0" sz="2100" b="0" i="0" u="none" strike="noStrike" kern="1200" cap="none" spc="-2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x4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53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723" algn="l"/>
              </a:tabLst>
              <a:defRPr/>
            </a:pP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The </a:t>
            </a:r>
            <a:r>
              <a:rPr kumimoji="0" sz="2100" b="0" i="1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Set5 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(5 </a:t>
            </a:r>
            <a:r>
              <a:rPr kumimoji="0" sz="2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images), </a:t>
            </a:r>
            <a:r>
              <a:rPr kumimoji="0" sz="2100" b="0" i="1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Set14 </a:t>
            </a:r>
            <a:r>
              <a:rPr kumimoji="0" sz="21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(14 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images)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</a:t>
            </a:r>
            <a:r>
              <a:rPr kumimoji="0" sz="2100" b="0" i="0" u="none" strike="noStrike" kern="1200" cap="none" spc="-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1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BSD200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456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Evaluation</a:t>
            </a:r>
            <a:r>
              <a:rPr kumimoji="0" sz="2100" b="0" i="0" u="none" strike="noStrike" kern="1200" cap="none" spc="-21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metrics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189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919" algn="l"/>
              </a:tabLst>
              <a:defRPr/>
            </a:pPr>
            <a:r>
              <a:rPr kumimoji="0" sz="18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PSNR, </a:t>
            </a: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SSIM,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IFC, </a:t>
            </a:r>
            <a:r>
              <a:rPr kumimoji="0" sz="18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NQM, MSSIM, 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WPSNR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68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9" dirty="0"/>
              <a:t>Comparisons</a:t>
            </a:r>
            <a:r>
              <a:rPr spc="-329" dirty="0"/>
              <a:t> </a:t>
            </a:r>
            <a:r>
              <a:rPr spc="-9" dirty="0"/>
              <a:t>with</a:t>
            </a:r>
            <a:r>
              <a:rPr spc="-53" dirty="0"/>
              <a:t> </a:t>
            </a:r>
            <a:r>
              <a:rPr dirty="0"/>
              <a:t>existing</a:t>
            </a:r>
            <a:r>
              <a:rPr spc="-285" dirty="0"/>
              <a:t> </a:t>
            </a:r>
            <a:r>
              <a:rPr spc="13" dirty="0"/>
              <a:t>methods</a:t>
            </a:r>
          </a:p>
        </p:txBody>
      </p:sp>
      <p:sp>
        <p:nvSpPr>
          <p:cNvPr id="3" name="object 3"/>
          <p:cNvSpPr/>
          <p:nvPr/>
        </p:nvSpPr>
        <p:spPr>
          <a:xfrm>
            <a:off x="1194584" y="1671277"/>
            <a:ext cx="6939449" cy="3088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9219" y="4484429"/>
            <a:ext cx="7140356" cy="15277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Set5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65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SC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–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Sparse </a:t>
            </a:r>
            <a:r>
              <a:rPr kumimoji="0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coding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by </a:t>
            </a:r>
            <a:r>
              <a:rPr kumimoji="0" sz="13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Yang  </a:t>
            </a:r>
            <a:r>
              <a:rPr kumimoji="0" sz="13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al.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TIP</a:t>
            </a:r>
            <a:r>
              <a:rPr kumimoji="0" sz="1300" b="0" i="0" u="none" strike="noStrike" kern="1200" cap="none" spc="1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22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NE+LLE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–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Neighbour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embedding </a:t>
            </a:r>
            <a:r>
              <a:rPr kumimoji="0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+ </a:t>
            </a:r>
            <a:r>
              <a:rPr kumimoji="0" sz="1300" b="0" i="1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non-­‐negative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least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squares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by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Chang </a:t>
            </a:r>
            <a:r>
              <a:rPr kumimoji="0" sz="13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CVPR</a:t>
            </a:r>
            <a:r>
              <a:rPr kumimoji="0" sz="1300" b="0" i="0" u="none" strike="noStrike" kern="1200" cap="none" spc="1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2004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KK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–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Sparse </a:t>
            </a:r>
            <a:r>
              <a:rPr kumimoji="0" sz="13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regression 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 </a:t>
            </a: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natural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 prior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by </a:t>
            </a: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Kim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Kwon  </a:t>
            </a:r>
            <a:r>
              <a:rPr kumimoji="0" sz="13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TPAMI </a:t>
            </a:r>
            <a:r>
              <a:rPr kumimoji="0" sz="13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ANR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–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Anchored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Neighbourhood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Regression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by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Timofte </a:t>
            </a:r>
            <a:r>
              <a:rPr kumimoji="0" sz="13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al.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ICCV </a:t>
            </a:r>
            <a:r>
              <a:rPr kumimoji="0" sz="1300" b="0" i="0" u="none" strike="noStrike" kern="1200" cap="none" spc="1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2013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A+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–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Adjusted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Anchored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Neighbourhood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Regression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by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Timofte </a:t>
            </a:r>
            <a:r>
              <a:rPr kumimoji="0" sz="13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al.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ACCV </a:t>
            </a:r>
            <a:r>
              <a:rPr kumimoji="0" sz="1300" b="0" i="0" u="none" strike="noStrike" kern="1200" cap="none" spc="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0" marR="4454" lvl="0" indent="0" algn="r" defTabSz="914400" rtl="0" eaLnBrk="1" fontAlgn="auto" latinLnBrk="1" hangingPunct="1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-9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33</a:t>
            </a: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28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0272" y="783772"/>
            <a:ext cx="2148551" cy="2281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8474" y="3066805"/>
            <a:ext cx="111204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굴림"/>
                <a:cs typeface="Garamond"/>
              </a:rPr>
              <a:t>SC </a:t>
            </a:r>
            <a:r>
              <a:rPr kumimoji="0" sz="14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굴림"/>
                <a:cs typeface="Garamond"/>
              </a:rPr>
              <a:t>/ </a:t>
            </a:r>
            <a:r>
              <a:rPr kumimoji="0" sz="1400" b="0" i="0" u="none" strike="noStrike" kern="1200" cap="none" spc="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굴림"/>
                <a:cs typeface="Garamond"/>
              </a:rPr>
              <a:t>25.58</a:t>
            </a:r>
            <a:r>
              <a:rPr kumimoji="0" sz="1400" b="0" i="0" u="none" strike="noStrike" kern="1200" cap="none" spc="2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굴림"/>
                <a:cs typeface="Garamond"/>
              </a:rPr>
              <a:t> </a:t>
            </a:r>
            <a:r>
              <a:rPr kumimoji="0" sz="1400" b="0" i="0" u="none" strike="noStrike" kern="1200" cap="none" spc="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굴림"/>
                <a:cs typeface="Garamond"/>
              </a:rPr>
              <a:t>dB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굴림"/>
              <a:cs typeface="Garamon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81073" y="811388"/>
            <a:ext cx="2142508" cy="2283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27391" y="3121911"/>
            <a:ext cx="127386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굴림"/>
                <a:cs typeface="Lucida Sans Unicode"/>
              </a:rPr>
              <a:t>ANR </a:t>
            </a:r>
            <a:r>
              <a:rPr kumimoji="0" sz="14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굴림"/>
                <a:cs typeface="Lucida Sans Unicode"/>
              </a:rPr>
              <a:t>/ </a:t>
            </a:r>
            <a:r>
              <a:rPr kumimoji="0" sz="1400" b="0" i="0" u="none" strike="noStrike" kern="1200" cap="none" spc="-16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굴림"/>
                <a:cs typeface="Lucida Sans Unicode"/>
              </a:rPr>
              <a:t>25.90</a:t>
            </a:r>
            <a:r>
              <a:rPr kumimoji="0" sz="14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굴림"/>
                <a:cs typeface="Lucida Sans Unicode"/>
              </a:rPr>
              <a:t> </a:t>
            </a:r>
            <a:r>
              <a:rPr kumimoji="0" sz="1400" b="0" i="0" u="none" strike="noStrike" kern="1200" cap="none" spc="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굴림"/>
                <a:cs typeface="Lucida Sans Unicode"/>
              </a:rPr>
              <a:t>dB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굴림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0344" y="772234"/>
            <a:ext cx="2147732" cy="2276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2940" y="3066067"/>
            <a:ext cx="155513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SRCNN </a:t>
            </a:r>
            <a:r>
              <a:rPr kumimoji="0" sz="14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/ </a:t>
            </a:r>
            <a:r>
              <a:rPr kumimoji="0" sz="1400" b="1" i="0" u="none" strike="noStrike" kern="1200" cap="none" spc="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27.58</a:t>
            </a:r>
            <a:r>
              <a:rPr kumimoji="0" sz="1400" b="1" i="0" u="none" strike="noStrike" kern="1200" cap="none" spc="2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/>
                <a:ea typeface="굴림"/>
                <a:cs typeface="Palatino Linotype"/>
              </a:rPr>
              <a:t> </a:t>
            </a:r>
            <a:r>
              <a:rPr kumimoji="0" sz="14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dB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굴림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3194" y="3393039"/>
            <a:ext cx="2167656" cy="229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42575" y="3400185"/>
            <a:ext cx="2199055" cy="23112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66138" y="3396728"/>
            <a:ext cx="2171895" cy="22704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2883" y="5837645"/>
            <a:ext cx="615808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ts val="13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Dong </a:t>
            </a:r>
            <a:r>
              <a:rPr kumimoji="0" sz="1300" b="0" i="1" u="none" strike="noStrike" kern="1200" cap="none" spc="-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al., Learning </a:t>
            </a:r>
            <a:r>
              <a:rPr kumimoji="0" sz="1300" b="0" i="1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 </a:t>
            </a:r>
            <a:r>
              <a:rPr kumimoji="0" sz="1300" b="0" i="1" u="none" strike="noStrike" kern="1200" cap="none" spc="-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Deep 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Convolutional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Network </a:t>
            </a:r>
            <a:r>
              <a:rPr kumimoji="0" sz="1300" b="0" i="1" u="none" strike="noStrike" kern="1200" cap="none" spc="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for </a:t>
            </a:r>
            <a:r>
              <a:rPr kumimoji="0" sz="1300" b="0" i="1" u="none" strike="noStrike" kern="1200" cap="none" spc="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 </a:t>
            </a:r>
            <a:r>
              <a:rPr kumimoji="0" sz="1300" b="0" i="1" u="none" strike="noStrike" kern="1200" cap="none" spc="-3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Super-­‐Resolution,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ECCV</a:t>
            </a:r>
            <a:r>
              <a:rPr kumimoji="0" sz="1300" b="0" i="1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1" u="none" strike="noStrike" kern="1200" cap="none" spc="35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251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660296" y="3136630"/>
            <a:ext cx="157467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SRCNN </a:t>
            </a:r>
            <a:r>
              <a:rPr kumimoji="0" sz="1400" b="0" i="0" u="none" strike="noStrike" kern="1200" cap="none" spc="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/ </a:t>
            </a:r>
            <a:r>
              <a:rPr kumimoji="0" sz="1400" b="1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34.91</a:t>
            </a:r>
            <a:r>
              <a:rPr kumimoji="0" sz="1400" b="1" i="0" u="none" strike="noStrike" kern="1200" cap="none" spc="1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 </a:t>
            </a:r>
            <a:r>
              <a:rPr kumimoji="0" sz="14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dB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굴림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95763" y="809394"/>
            <a:ext cx="2174904" cy="2301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95431" y="3111803"/>
            <a:ext cx="129286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굴림"/>
                <a:cs typeface="Book Antiqua"/>
              </a:rPr>
              <a:t>ANR </a:t>
            </a:r>
            <a:r>
              <a:rPr kumimoji="0" sz="14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굴림"/>
                <a:cs typeface="Book Antiqua"/>
              </a:rPr>
              <a:t>/  </a:t>
            </a:r>
            <a:r>
              <a:rPr kumimoji="0" sz="14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굴림"/>
                <a:cs typeface="Book Antiqua"/>
              </a:rPr>
              <a:t>34.60</a:t>
            </a:r>
            <a:r>
              <a:rPr kumimoji="0" sz="1400" b="0" i="0" u="none" strike="noStrike" kern="1200" cap="none" spc="23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굴림"/>
                <a:cs typeface="Book Antiqua"/>
              </a:rPr>
              <a:t> </a:t>
            </a:r>
            <a:r>
              <a:rPr kumimoji="0" sz="1400" b="0" i="0" u="none" strike="noStrike" kern="1200" cap="none" spc="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굴림"/>
                <a:cs typeface="Book Antiqua"/>
              </a:rPr>
              <a:t>dB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/>
              <a:ea typeface="굴림"/>
              <a:cs typeface="Book Antiqu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24526" y="773087"/>
            <a:ext cx="2175783" cy="2302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9173" y="3113104"/>
            <a:ext cx="112345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굴림"/>
                <a:cs typeface="Book Antiqua"/>
              </a:rPr>
              <a:t>SC </a:t>
            </a:r>
            <a:r>
              <a:rPr kumimoji="0" sz="1400" b="0" i="0" u="none" strike="noStrike" kern="1200" cap="none" spc="-1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굴림"/>
                <a:cs typeface="Book Antiqua"/>
              </a:rPr>
              <a:t>/  </a:t>
            </a:r>
            <a:r>
              <a:rPr kumimoji="0" sz="14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굴림"/>
                <a:cs typeface="Book Antiqua"/>
              </a:rPr>
              <a:t>34.11</a:t>
            </a:r>
            <a:r>
              <a:rPr kumimoji="0" sz="1400" b="0" i="0" u="none" strike="noStrike" kern="1200" cap="none" spc="18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굴림"/>
                <a:cs typeface="Book Antiqua"/>
              </a:rPr>
              <a:t> </a:t>
            </a:r>
            <a:r>
              <a:rPr kumimoji="0" sz="1400" b="0" i="0" u="none" strike="noStrike" kern="1200" cap="none" spc="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/>
                <a:ea typeface="굴림"/>
                <a:cs typeface="Book Antiqua"/>
              </a:rPr>
              <a:t>dB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 Antiqua"/>
              <a:ea typeface="굴림"/>
              <a:cs typeface="Book Antiqu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3196" y="783771"/>
            <a:ext cx="2170385" cy="23004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6723" y="3472450"/>
            <a:ext cx="2168931" cy="23029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29216" y="3464515"/>
            <a:ext cx="2173807" cy="2313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55278" y="3473000"/>
            <a:ext cx="2226184" cy="23415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2883" y="5837645"/>
            <a:ext cx="615808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ts val="13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Dong </a:t>
            </a:r>
            <a:r>
              <a:rPr kumimoji="0" sz="1300" b="0" i="1" u="none" strike="noStrike" kern="1200" cap="none" spc="-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al., Learning </a:t>
            </a:r>
            <a:r>
              <a:rPr kumimoji="0" sz="1300" b="0" i="1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 </a:t>
            </a:r>
            <a:r>
              <a:rPr kumimoji="0" sz="1300" b="0" i="1" u="none" strike="noStrike" kern="1200" cap="none" spc="-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Deep 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Convolutional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Network </a:t>
            </a:r>
            <a:r>
              <a:rPr kumimoji="0" sz="1300" b="0" i="1" u="none" strike="noStrike" kern="1200" cap="none" spc="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for </a:t>
            </a:r>
            <a:r>
              <a:rPr kumimoji="0" sz="1300" b="0" i="1" u="none" strike="noStrike" kern="1200" cap="none" spc="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 </a:t>
            </a:r>
            <a:r>
              <a:rPr kumimoji="0" sz="1300" b="0" i="1" u="none" strike="noStrike" kern="1200" cap="none" spc="-3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Super-­‐Resolution,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ECCV</a:t>
            </a:r>
            <a:r>
              <a:rPr kumimoji="0" sz="1300" b="0" i="1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1" u="none" strike="noStrike" kern="1200" cap="none" spc="35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56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2728" y="3062586"/>
            <a:ext cx="111476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SC </a:t>
            </a:r>
            <a:r>
              <a:rPr kumimoji="0" sz="1400" b="0" i="0" u="none" strike="noStrike" kern="1200" cap="none" spc="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/ </a:t>
            </a:r>
            <a:r>
              <a:rPr kumimoji="0" sz="1400" b="0" i="0" u="none" strike="noStrike" kern="1200" cap="none" spc="-6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33.32</a:t>
            </a:r>
            <a:r>
              <a:rPr kumimoji="0" sz="1400" b="0" i="0" u="none" strike="noStrike" kern="1200" cap="none" spc="20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 </a:t>
            </a:r>
            <a:r>
              <a:rPr kumimoji="0" sz="14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dB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굴림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80696" y="772256"/>
            <a:ext cx="2153018" cy="2289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2175" y="3054576"/>
            <a:ext cx="127983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ANR / </a:t>
            </a:r>
            <a:r>
              <a:rPr kumimoji="0" sz="1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33.82 </a:t>
            </a:r>
            <a:r>
              <a:rPr kumimoji="0" sz="14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 </a:t>
            </a:r>
            <a:r>
              <a:rPr kumimoji="0" sz="14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dB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굴림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53619" y="772246"/>
            <a:ext cx="2153010" cy="2257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0829" y="3044779"/>
            <a:ext cx="155458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SRCNN </a:t>
            </a:r>
            <a:r>
              <a:rPr kumimoji="0" sz="14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/ </a:t>
            </a:r>
            <a:r>
              <a:rPr kumimoji="0" sz="1400" b="1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34.35</a:t>
            </a:r>
            <a:r>
              <a:rPr kumimoji="0" sz="1400" b="1" i="0" u="none" strike="noStrike" kern="1200" cap="none" spc="1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/>
                <a:ea typeface="굴림"/>
                <a:cs typeface="Arial Black"/>
              </a:rPr>
              <a:t> </a:t>
            </a:r>
            <a:r>
              <a:rPr kumimoji="0" sz="14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굴림"/>
                <a:cs typeface="Georgia"/>
              </a:rPr>
              <a:t>dB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굴림"/>
              <a:cs typeface="Georg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25565" y="772245"/>
            <a:ext cx="2147362" cy="22569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5913" y="3417792"/>
            <a:ext cx="2179725" cy="231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53435" y="3415560"/>
            <a:ext cx="2161274" cy="22869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22699" y="3417477"/>
            <a:ext cx="2161024" cy="22891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2883" y="5837645"/>
            <a:ext cx="615808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ts val="13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Dong </a:t>
            </a:r>
            <a:r>
              <a:rPr kumimoji="0" sz="1300" b="0" i="1" u="none" strike="noStrike" kern="1200" cap="none" spc="-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al., Learning </a:t>
            </a:r>
            <a:r>
              <a:rPr kumimoji="0" sz="1300" b="0" i="1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 </a:t>
            </a:r>
            <a:r>
              <a:rPr kumimoji="0" sz="1300" b="0" i="1" u="none" strike="noStrike" kern="1200" cap="none" spc="-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Deep 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Convolutional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Network </a:t>
            </a:r>
            <a:r>
              <a:rPr kumimoji="0" sz="1300" b="0" i="1" u="none" strike="noStrike" kern="1200" cap="none" spc="18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for </a:t>
            </a:r>
            <a:r>
              <a:rPr kumimoji="0" sz="1300" b="0" i="1" u="none" strike="noStrike" kern="1200" cap="none" spc="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 </a:t>
            </a:r>
            <a:r>
              <a:rPr kumimoji="0" sz="1300" b="0" i="1" u="none" strike="noStrike" kern="1200" cap="none" spc="-39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Super-­‐Resolution,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ECCV</a:t>
            </a:r>
            <a:r>
              <a:rPr kumimoji="0" sz="1300" b="0" i="1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1" u="none" strike="noStrike" kern="1200" cap="none" spc="35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9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18" dirty="0"/>
              <a:t>Speed</a:t>
            </a:r>
            <a:r>
              <a:rPr spc="-302" dirty="0"/>
              <a:t> </a:t>
            </a:r>
            <a:r>
              <a:rPr spc="-9" dirty="0"/>
              <a:t>comparison</a:t>
            </a:r>
          </a:p>
        </p:txBody>
      </p:sp>
      <p:sp>
        <p:nvSpPr>
          <p:cNvPr id="3" name="object 3"/>
          <p:cNvSpPr/>
          <p:nvPr/>
        </p:nvSpPr>
        <p:spPr>
          <a:xfrm>
            <a:off x="1585539" y="1625173"/>
            <a:ext cx="5429929" cy="3042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9219" y="4778781"/>
            <a:ext cx="5567306" cy="10130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SC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–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Sparse </a:t>
            </a:r>
            <a:r>
              <a:rPr kumimoji="0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coding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by </a:t>
            </a:r>
            <a:r>
              <a:rPr kumimoji="0" sz="1300" b="0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Yang  </a:t>
            </a:r>
            <a:r>
              <a:rPr kumimoji="0" sz="13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al.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TIP</a:t>
            </a:r>
            <a:r>
              <a:rPr kumimoji="0" sz="1300" b="0" i="0" u="none" strike="noStrike" kern="1200" cap="none" spc="1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22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NE+LLE 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–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Neighbour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embedding </a:t>
            </a:r>
            <a:r>
              <a:rPr kumimoji="0" sz="1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+ </a:t>
            </a:r>
            <a:r>
              <a:rPr kumimoji="0" sz="1300" b="0" i="1" u="none" strike="noStrike" kern="1200" cap="none" spc="-4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non-­‐negative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least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squares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by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Chang </a:t>
            </a:r>
            <a:r>
              <a:rPr kumimoji="0" sz="13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CVPR</a:t>
            </a:r>
            <a:r>
              <a:rPr kumimoji="0" sz="1300" b="0" i="0" u="none" strike="noStrike" kern="1200" cap="none" spc="1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2004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13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KK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–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Sparse </a:t>
            </a:r>
            <a:r>
              <a:rPr kumimoji="0" sz="1300" b="0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regression 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 </a:t>
            </a: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natural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 prior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by </a:t>
            </a:r>
            <a:r>
              <a:rPr kumimoji="0" sz="13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Kim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Kwon  </a:t>
            </a:r>
            <a:r>
              <a:rPr kumimoji="0" sz="13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TPAMI </a:t>
            </a:r>
            <a:r>
              <a:rPr kumimoji="0" sz="13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2010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ANR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–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Anchored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Neighbourhood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Regression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by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Timofte </a:t>
            </a:r>
            <a:r>
              <a:rPr kumimoji="0" sz="13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al.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ICCV </a:t>
            </a:r>
            <a:r>
              <a:rPr kumimoji="0" sz="1300" b="0" i="0" u="none" strike="noStrike" kern="1200" cap="none" spc="1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2013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113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300" b="1" i="0" u="none" strike="noStrike" kern="1200" cap="none" spc="-4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A+ 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–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Adjusted </a:t>
            </a:r>
            <a:r>
              <a:rPr kumimoji="0" sz="1300" b="0" i="1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Anchored </a:t>
            </a:r>
            <a:r>
              <a:rPr kumimoji="0" sz="1300" b="0" i="1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Neighbourhood </a:t>
            </a:r>
            <a:r>
              <a:rPr kumimoji="0" sz="1300" b="0" i="1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Regression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by </a:t>
            </a:r>
            <a:r>
              <a:rPr kumimoji="0" sz="13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Timofte </a:t>
            </a:r>
            <a:r>
              <a:rPr kumimoji="0" sz="1300" b="0" i="0" u="none" strike="noStrike" kern="1200" cap="none" spc="-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et al. </a:t>
            </a:r>
            <a:r>
              <a:rPr kumimoji="0" sz="13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ACCV </a:t>
            </a:r>
            <a:r>
              <a:rPr kumimoji="0" sz="1300" b="0" i="0" u="none" strike="noStrike" kern="1200" cap="none" spc="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2014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216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9" dirty="0"/>
              <a:t>Color</a:t>
            </a:r>
            <a:r>
              <a:rPr spc="-263" dirty="0"/>
              <a:t> </a:t>
            </a:r>
            <a:r>
              <a:rPr dirty="0"/>
              <a:t>channels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143" y="1662724"/>
            <a:ext cx="7163705" cy="1028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Cb,</a:t>
            </a:r>
            <a:r>
              <a:rPr kumimoji="0" sz="2100" b="0" i="0" u="none" strike="noStrike" kern="1200" cap="none" spc="-12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Cr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channelsbarely</a:t>
            </a:r>
            <a:r>
              <a:rPr kumimoji="0" sz="21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help</a:t>
            </a:r>
            <a:r>
              <a:rPr kumimoji="0" sz="2100" b="0" i="0" u="none" strike="noStrike" kern="1200" cap="none" spc="-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</a:t>
            </a:r>
            <a:r>
              <a:rPr kumimoji="0" sz="2100" b="0" i="0" u="none" strike="noStrike" kern="1200" cap="none" spc="-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improvingthe</a:t>
            </a:r>
            <a:r>
              <a:rPr kumimoji="0" sz="2100" b="0" i="0" u="none" strike="noStrike" kern="1200" cap="none" spc="-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performance.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178166" marR="4454" lvl="0" indent="-167030" algn="l" defTabSz="914400" rtl="0" eaLnBrk="1" fontAlgn="auto" latinLnBrk="1" hangingPunct="1">
              <a:lnSpc>
                <a:spcPts val="2280"/>
              </a:lnSpc>
              <a:spcBef>
                <a:spcPts val="737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RGB</a:t>
            </a:r>
            <a:r>
              <a:rPr kumimoji="0" sz="21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channels</a:t>
            </a:r>
            <a:r>
              <a:rPr kumimoji="0" sz="2100" b="0" i="0" u="none" strike="noStrike" kern="1200" cap="none" spc="-15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achieves</a:t>
            </a:r>
            <a:r>
              <a:rPr kumimoji="0" sz="2100" b="0" i="0" u="none" strike="noStrike" kern="1200" cap="none" spc="-1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marginally</a:t>
            </a:r>
            <a:r>
              <a:rPr kumimoji="0" sz="2100" b="0" i="0" u="none" strike="noStrike" kern="1200" cap="none" spc="-1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better</a:t>
            </a:r>
            <a:r>
              <a:rPr kumimoji="0" sz="2100" b="0" i="0" u="none" strike="noStrike" kern="1200" cap="none" spc="-15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performance</a:t>
            </a:r>
            <a:r>
              <a:rPr kumimoji="0" sz="2100" b="0" i="0" u="none" strike="noStrike" kern="1200" cap="none" spc="-1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than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using</a:t>
            </a:r>
            <a:r>
              <a:rPr kumimoji="0" sz="2100" b="0" i="0" u="none" strike="noStrike" kern="1200" cap="none" spc="-14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Y  </a:t>
            </a:r>
            <a:r>
              <a:rPr kumimoji="0" sz="21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only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8152" y="2916091"/>
            <a:ext cx="5614546" cy="2247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1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-13" dirty="0"/>
              <a:t>Plausible</a:t>
            </a:r>
            <a:r>
              <a:rPr spc="-105" dirty="0"/>
              <a:t> </a:t>
            </a:r>
            <a:r>
              <a:rPr spc="-4" dirty="0"/>
              <a:t>extensions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143" y="1709071"/>
            <a:ext cx="7221262" cy="2897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Deeper</a:t>
            </a:r>
            <a:r>
              <a:rPr kumimoji="0" sz="2100" b="0" i="0" u="none" strike="noStrike" kern="1200" cap="none" spc="-24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network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Better</a:t>
            </a:r>
            <a:r>
              <a:rPr kumimoji="0" sz="1800" b="0" i="0" u="none" strike="noStrike" kern="1200" cap="none" spc="-9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initialization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More </a:t>
            </a:r>
            <a:r>
              <a:rPr kumimoji="0" sz="18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training</a:t>
            </a:r>
            <a:r>
              <a:rPr kumimoji="0" sz="1800" b="0" i="0" u="none" strike="noStrike" kern="1200" cap="none" spc="-19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data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Handle</a:t>
            </a:r>
            <a:r>
              <a:rPr kumimoji="0" sz="1800" b="0" i="0" u="none" strike="noStrike" kern="1200" cap="none" spc="-5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multiple</a:t>
            </a:r>
            <a:r>
              <a:rPr kumimoji="0" sz="1800" b="0" i="0" u="none" strike="noStrike" kern="1200" cap="none" spc="-13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upscaling</a:t>
            </a:r>
            <a:r>
              <a:rPr kumimoji="0" sz="1800" b="0" i="0" u="none" strike="noStrike" kern="1200" cap="none" spc="-8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factors</a:t>
            </a:r>
            <a:r>
              <a:rPr kumimoji="0" sz="1800" b="0" i="0" u="none" strike="noStrike" kern="1200" cap="none" spc="-3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simultaneously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1398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Multiple</a:t>
            </a:r>
            <a:r>
              <a:rPr kumimoji="0" sz="2100" b="0" i="0" u="none" strike="noStrike" kern="1200" cap="none" spc="-25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objectives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192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E.g. </a:t>
            </a:r>
            <a:r>
              <a:rPr kumimoji="0" sz="18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predict </a:t>
            </a: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image </a:t>
            </a:r>
            <a:r>
              <a:rPr kumimoji="0" sz="1800" b="0" i="0" u="none" strike="noStrike" kern="1200" cap="none" spc="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boundary</a:t>
            </a:r>
            <a:r>
              <a:rPr kumimoji="0" sz="1800" b="0" i="0" u="none" strike="noStrike" kern="1200" cap="none" spc="-7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simultaneously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4454" lvl="1" indent="-167030" algn="l" defTabSz="914400" rtl="0" eaLnBrk="1" fontAlgn="auto" latinLnBrk="1" hangingPunct="1">
              <a:lnSpc>
                <a:spcPts val="1929"/>
              </a:lnSpc>
              <a:spcBef>
                <a:spcPts val="38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-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Faster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convergence </a:t>
            </a:r>
            <a:r>
              <a:rPr kumimoji="0" sz="18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but </a:t>
            </a:r>
            <a:r>
              <a:rPr kumimoji="0" sz="18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performances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converge </a:t>
            </a:r>
            <a:r>
              <a:rPr kumimoji="0" sz="18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given </a:t>
            </a:r>
            <a:r>
              <a:rPr kumimoji="0" sz="18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long </a:t>
            </a:r>
            <a:r>
              <a:rPr kumimoji="0" sz="18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enough </a:t>
            </a:r>
            <a:r>
              <a:rPr kumimoji="0" sz="1800" b="0" i="0" u="none" strike="noStrike" kern="1200" cap="none" spc="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training  </a:t>
            </a:r>
            <a:r>
              <a:rPr kumimoji="0" sz="18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time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98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7794" y="281521"/>
            <a:ext cx="855825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35"/>
            <a:r>
              <a:rPr spc="9" dirty="0"/>
              <a:t>S</a:t>
            </a:r>
            <a:r>
              <a:rPr spc="-13" dirty="0"/>
              <a:t>u</a:t>
            </a:r>
            <a:r>
              <a:rPr spc="-4" dirty="0"/>
              <a:t>mm</a:t>
            </a:r>
            <a:r>
              <a:rPr spc="-13" dirty="0"/>
              <a:t>a</a:t>
            </a:r>
            <a:r>
              <a:rPr spc="100" dirty="0"/>
              <a:t>r</a:t>
            </a:r>
            <a:r>
              <a:rPr spc="-4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2143" y="1686019"/>
            <a:ext cx="6213467" cy="38882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Deep</a:t>
            </a:r>
            <a:r>
              <a:rPr kumimoji="0" sz="2100" b="0" i="0" u="none" strike="noStrike" kern="1200" cap="none" spc="-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model</a:t>
            </a:r>
            <a:r>
              <a:rPr kumimoji="0" sz="21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formulation</a:t>
            </a:r>
            <a:r>
              <a:rPr kumimoji="0" sz="2100" b="0" i="0" u="none" strike="noStrike" kern="1200" cap="none" spc="-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inspiredby</a:t>
            </a:r>
            <a:r>
              <a:rPr kumimoji="0" sz="21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classical</a:t>
            </a:r>
            <a:r>
              <a:rPr kumimoji="0" sz="21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approaches.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178166" marR="0" lvl="0" indent="-167030" algn="l" defTabSz="914400" rtl="0" eaLnBrk="1" fontAlgn="auto" latinLnBrk="1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Super-­‐resolution</a:t>
            </a:r>
            <a:r>
              <a:rPr kumimoji="0" sz="21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CNN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ts val="20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Lightweight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Little </a:t>
            </a:r>
            <a:r>
              <a:rPr kumimoji="0" sz="1800" b="0" i="0" u="none" strike="noStrike" kern="1200" cap="none" spc="-4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pre/post-­‐processing </a:t>
            </a:r>
            <a:r>
              <a:rPr kumimoji="0" sz="18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beyond</a:t>
            </a:r>
            <a:r>
              <a:rPr kumimoji="0" sz="1800" b="0" i="0" u="none" strike="noStrike" kern="1200" cap="none" spc="-1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optimization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Performance </a:t>
            </a: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gain </a:t>
            </a:r>
            <a:r>
              <a:rPr kumimoji="0" sz="1800" b="0" i="0" u="none" strike="noStrike" kern="1200" cap="none" spc="2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by </a:t>
            </a:r>
            <a:r>
              <a:rPr kumimoji="0" sz="1800" b="0" i="0" u="none" strike="noStrike" kern="1200" cap="none" spc="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additional</a:t>
            </a:r>
            <a:r>
              <a:rPr kumimoji="0" sz="1800" b="0" i="0" u="none" strike="noStrike" kern="1200" cap="none" spc="-1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1800" b="0" i="0" u="none" strike="noStrike" kern="1200" cap="none" spc="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layers/filters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178166" marR="0" lvl="0" indent="-16703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Potential</a:t>
            </a:r>
            <a:r>
              <a:rPr kumimoji="0" sz="2100" b="0" i="0" u="none" strike="noStrike" kern="1200" cap="none" spc="-17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in</a:t>
            </a:r>
            <a:r>
              <a:rPr kumimoji="0" sz="2100" b="0" i="0" u="none" strike="noStrike" kern="1200" cap="none" spc="-9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other</a:t>
            </a:r>
            <a:r>
              <a:rPr kumimoji="0" sz="2100" b="0" i="0" u="none" strike="noStrike" kern="1200" cap="none" spc="-1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low-­‐level</a:t>
            </a:r>
            <a:r>
              <a:rPr kumimoji="0" sz="2100" b="0" i="0" u="none" strike="noStrike" kern="1200" cap="none" spc="-8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vision</a:t>
            </a:r>
            <a:r>
              <a:rPr kumimoji="0" sz="2100" b="0" i="0" u="none" strike="noStrike" kern="1200" cap="none" spc="-1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problems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굴림"/>
              <a:cs typeface="Times New Roman"/>
            </a:endParaRPr>
          </a:p>
          <a:p>
            <a:pPr marL="178166" marR="0" lvl="0" indent="-167030" algn="l" defTabSz="914400" rtl="0" eaLnBrk="1" fontAlgn="auto" latinLnBrk="1" hangingPunct="1">
              <a:lnSpc>
                <a:spcPts val="24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178166" algn="l"/>
              </a:tabLst>
              <a:defRPr/>
            </a:pPr>
            <a:r>
              <a:rPr kumimoji="0" sz="21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Caffe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model </a:t>
            </a:r>
            <a:r>
              <a:rPr kumimoji="0" sz="2100" b="0" i="0" u="none" strike="noStrike" kern="1200" cap="none" spc="-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and</a:t>
            </a:r>
            <a:r>
              <a:rPr kumimoji="0" sz="2100" b="0" i="0" u="none" strike="noStrike" kern="1200" cap="none" spc="-162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 </a:t>
            </a:r>
            <a:r>
              <a:rPr kumimoji="0" sz="2100" b="0" i="0" u="none" strike="noStrike" kern="1200" cap="none" spc="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</a:rPr>
              <a:t>code</a:t>
            </a: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  <a:p>
            <a:pPr marL="523362" marR="0" lvl="1" indent="-167030" algn="l" defTabSz="914400" rtl="0" eaLnBrk="1" fontAlgn="auto" latinLnBrk="1" hangingPunct="1">
              <a:lnSpc>
                <a:spcPts val="206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523362" algn="l"/>
              </a:tabLst>
              <a:defRPr/>
            </a:pPr>
            <a:r>
              <a:rPr kumimoji="0" sz="1800" b="0" i="0" u="none" strike="noStrike" kern="1200" cap="none" spc="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굴림"/>
                <a:cs typeface="Calibri"/>
                <a:hlinkClick r:id="rId2"/>
              </a:rPr>
              <a:t>http://mmlab.ie.cuhk.edu.hk/projects/SRCNN.html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굴림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436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628800"/>
            <a:ext cx="9143999" cy="1736725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ko-KR" sz="3600" cap="none" dirty="0" smtClean="0"/>
              <a:t>Accurate Image Super-Resolution </a:t>
            </a:r>
            <a:r>
              <a:rPr lang="en-US" altLang="ko-KR" sz="2800" cap="none" dirty="0">
                <a:latin typeface="Lucida Calligraphy" panose="03010101010101010101" pitchFamily="66" charset="0"/>
              </a:rPr>
              <a:t>using</a:t>
            </a:r>
            <a:r>
              <a:rPr lang="en-US" altLang="ko-KR" sz="3600" cap="none" dirty="0" smtClean="0"/>
              <a:t> Very Deep Convolutional Networks</a:t>
            </a:r>
            <a:endParaRPr lang="en-US" altLang="ko-KR" sz="3600" dirty="0" smtClean="0">
              <a:cs typeface="Tahoma" pitchFamily="34" charset="0"/>
            </a:endParaRPr>
          </a:p>
        </p:txBody>
      </p:sp>
      <p:grpSp>
        <p:nvGrpSpPr>
          <p:cNvPr id="6" name="그룹 7"/>
          <p:cNvGrpSpPr>
            <a:grpSpLocks/>
          </p:cNvGrpSpPr>
          <p:nvPr/>
        </p:nvGrpSpPr>
        <p:grpSpPr bwMode="auto">
          <a:xfrm>
            <a:off x="107950" y="115888"/>
            <a:ext cx="3571875" cy="666750"/>
            <a:chOff x="4924153" y="5951262"/>
            <a:chExt cx="4173172" cy="779004"/>
          </a:xfrm>
        </p:grpSpPr>
        <p:pic>
          <p:nvPicPr>
            <p:cNvPr id="7" name="그림 9" descr="그림3.png"/>
            <p:cNvPicPr>
              <a:picLocks noChangeAspect="1"/>
            </p:cNvPicPr>
            <p:nvPr userDrawn="1"/>
          </p:nvPicPr>
          <p:blipFill>
            <a:blip r:embed="rId3" cstate="print">
              <a:lum brigh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4656" y="5951262"/>
              <a:ext cx="3642669" cy="779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그림 10" descr="BS01 [Converted].eps.png"/>
            <p:cNvPicPr>
              <a:picLocks noChangeAspect="1"/>
            </p:cNvPicPr>
            <p:nvPr userDrawn="1"/>
          </p:nvPicPr>
          <p:blipFill>
            <a:blip r:embed="rId4" cstate="print">
              <a:lum bright="60000" contrast="-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4153" y="6046402"/>
              <a:ext cx="647979" cy="672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AutoShape 2" descr="CVPR 2016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sp>
        <p:nvSpPr>
          <p:cNvPr id="4" name="AutoShape 4" descr="CVPR 2016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굴림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96" y="213033"/>
            <a:ext cx="3442107" cy="1052823"/>
          </a:xfrm>
          <a:prstGeom prst="rect">
            <a:avLst/>
          </a:prstGeom>
        </p:spPr>
      </p:pic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4246264"/>
            <a:ext cx="7161213" cy="2351088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sz="2400" dirty="0" err="1" smtClean="0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Jiwon</a:t>
            </a:r>
            <a:r>
              <a:rPr lang="en-US" altLang="ko-KR" sz="2400" dirty="0" smtClean="0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 Kim, Jung Kwon Lee, and </a:t>
            </a:r>
            <a:r>
              <a:rPr lang="en-US" altLang="ko-KR" sz="2400" dirty="0" err="1" smtClean="0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Kyoung</a:t>
            </a:r>
            <a:r>
              <a:rPr lang="en-US" altLang="ko-KR" sz="2400" dirty="0" smtClean="0">
                <a:solidFill>
                  <a:schemeClr val="tx1">
                    <a:lumMod val="85000"/>
                  </a:schemeClr>
                </a:solidFill>
                <a:cs typeface="Tahoma" pitchFamily="34" charset="0"/>
              </a:rPr>
              <a:t> Mu Lee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endParaRPr lang="en-US" altLang="ko-KR" dirty="0" smtClean="0">
              <a:cs typeface="Tahoma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b="1" dirty="0" smtClean="0">
                <a:solidFill>
                  <a:srgbClr val="FF0000"/>
                </a:solidFill>
                <a:cs typeface="Tahoma" pitchFamily="34" charset="0"/>
              </a:rPr>
              <a:t>C</a:t>
            </a:r>
            <a:r>
              <a:rPr lang="en-US" altLang="ko-KR" dirty="0" smtClean="0">
                <a:cs typeface="Tahoma" pitchFamily="34" charset="0"/>
              </a:rPr>
              <a:t>omputer </a:t>
            </a:r>
            <a:r>
              <a:rPr lang="en-US" altLang="ko-KR" b="1" dirty="0" smtClean="0">
                <a:solidFill>
                  <a:srgbClr val="00B050"/>
                </a:solidFill>
                <a:cs typeface="Tahoma" pitchFamily="34" charset="0"/>
              </a:rPr>
              <a:t>V</a:t>
            </a:r>
            <a:r>
              <a:rPr lang="en-US" altLang="ko-KR" dirty="0" smtClean="0">
                <a:cs typeface="Tahoma" pitchFamily="34" charset="0"/>
              </a:rPr>
              <a:t>ision </a:t>
            </a:r>
            <a:r>
              <a:rPr lang="en-US" altLang="ko-KR" b="1" dirty="0" smtClean="0">
                <a:solidFill>
                  <a:srgbClr val="0070C0"/>
                </a:solidFill>
                <a:cs typeface="Tahoma" pitchFamily="34" charset="0"/>
              </a:rPr>
              <a:t>L</a:t>
            </a:r>
            <a:r>
              <a:rPr lang="en-US" altLang="ko-KR" dirty="0" smtClean="0">
                <a:cs typeface="Tahoma" pitchFamily="34" charset="0"/>
              </a:rPr>
              <a:t>ab.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dirty="0" smtClean="0">
                <a:cs typeface="Tahoma" pitchFamily="34" charset="0"/>
              </a:rPr>
              <a:t>Dept. of ECE, ASRI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dirty="0" smtClean="0">
                <a:cs typeface="Tahoma" pitchFamily="34" charset="0"/>
              </a:rPr>
              <a:t>Seoul National University</a:t>
            </a: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ko-KR" dirty="0" smtClean="0">
                <a:cs typeface="Tahoma" pitchFamily="34" charset="0"/>
                <a:hlinkClick r:id="rId6"/>
              </a:rPr>
              <a:t>http://cv.snu.ac.kr</a:t>
            </a:r>
            <a:endParaRPr lang="en-US" altLang="ko-KR" dirty="0" smtClean="0">
              <a:cs typeface="Tahoma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0"/>
              </a:spcBef>
            </a:pPr>
            <a:endParaRPr lang="en-US" altLang="ko-KR" dirty="0" smtClean="0">
              <a:cs typeface="Tahoma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9026" y="3282374"/>
            <a:ext cx="1157190" cy="12026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9" descr="jklee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6983" r="15333" b="15680"/>
          <a:stretch/>
        </p:blipFill>
        <p:spPr bwMode="auto">
          <a:xfrm>
            <a:off x="4067944" y="3429000"/>
            <a:ext cx="936104" cy="1008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 descr="C:\Users\LEE\Dropbox\presentation\CVPR 2016\CVPRLog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968619"/>
            <a:ext cx="2513013" cy="4000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Picture 7" descr="https://avatars3.githubusercontent.com/u/2831504?v=3&amp;s=46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11" y="3429000"/>
            <a:ext cx="874960" cy="8749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5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기본 디자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기본 디자인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 latinLnBrk="0">
          <a:defRPr sz="1600"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3">
        <a:dk1>
          <a:srgbClr val="336699"/>
        </a:dk1>
        <a:lt1>
          <a:srgbClr val="FFFFFF"/>
        </a:lt1>
        <a:dk2>
          <a:srgbClr val="292929"/>
        </a:dk2>
        <a:lt2>
          <a:srgbClr val="E3EBF1"/>
        </a:lt2>
        <a:accent1>
          <a:srgbClr val="003399"/>
        </a:accent1>
        <a:accent2>
          <a:srgbClr val="DC0000"/>
        </a:accent2>
        <a:accent3>
          <a:srgbClr val="ACACAC"/>
        </a:accent3>
        <a:accent4>
          <a:srgbClr val="DADADA"/>
        </a:accent4>
        <a:accent5>
          <a:srgbClr val="AAADCA"/>
        </a:accent5>
        <a:accent6>
          <a:srgbClr val="C70000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기본 디자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기본 디자인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 latinLnBrk="0">
          <a:defRPr sz="1600"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3">
        <a:dk1>
          <a:srgbClr val="336699"/>
        </a:dk1>
        <a:lt1>
          <a:srgbClr val="FFFFFF"/>
        </a:lt1>
        <a:dk2>
          <a:srgbClr val="292929"/>
        </a:dk2>
        <a:lt2>
          <a:srgbClr val="E3EBF1"/>
        </a:lt2>
        <a:accent1>
          <a:srgbClr val="003399"/>
        </a:accent1>
        <a:accent2>
          <a:srgbClr val="DC0000"/>
        </a:accent2>
        <a:accent3>
          <a:srgbClr val="ACACAC"/>
        </a:accent3>
        <a:accent4>
          <a:srgbClr val="DADADA"/>
        </a:accent4>
        <a:accent5>
          <a:srgbClr val="AAADCA"/>
        </a:accent5>
        <a:accent6>
          <a:srgbClr val="C70000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기본 디자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기본 디자인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 latinLnBrk="0">
          <a:defRPr sz="1600"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3">
        <a:dk1>
          <a:srgbClr val="336699"/>
        </a:dk1>
        <a:lt1>
          <a:srgbClr val="FFFFFF"/>
        </a:lt1>
        <a:dk2>
          <a:srgbClr val="292929"/>
        </a:dk2>
        <a:lt2>
          <a:srgbClr val="E3EBF1"/>
        </a:lt2>
        <a:accent1>
          <a:srgbClr val="003399"/>
        </a:accent1>
        <a:accent2>
          <a:srgbClr val="DC0000"/>
        </a:accent2>
        <a:accent3>
          <a:srgbClr val="ACACAC"/>
        </a:accent3>
        <a:accent4>
          <a:srgbClr val="DADADA"/>
        </a:accent4>
        <a:accent5>
          <a:srgbClr val="AAADCA"/>
        </a:accent5>
        <a:accent6>
          <a:srgbClr val="C70000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기본 디자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기본 디자인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 latinLnBrk="0">
          <a:defRPr sz="1600"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3">
        <a:dk1>
          <a:srgbClr val="336699"/>
        </a:dk1>
        <a:lt1>
          <a:srgbClr val="FFFFFF"/>
        </a:lt1>
        <a:dk2>
          <a:srgbClr val="292929"/>
        </a:dk2>
        <a:lt2>
          <a:srgbClr val="E3EBF1"/>
        </a:lt2>
        <a:accent1>
          <a:srgbClr val="003399"/>
        </a:accent1>
        <a:accent2>
          <a:srgbClr val="DC0000"/>
        </a:accent2>
        <a:accent3>
          <a:srgbClr val="ACACAC"/>
        </a:accent3>
        <a:accent4>
          <a:srgbClr val="DADADA"/>
        </a:accent4>
        <a:accent5>
          <a:srgbClr val="AAADCA"/>
        </a:accent5>
        <a:accent6>
          <a:srgbClr val="C70000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기본 디자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기본 디자인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 latinLnBrk="0">
          <a:defRPr sz="1600"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3">
        <a:dk1>
          <a:srgbClr val="336699"/>
        </a:dk1>
        <a:lt1>
          <a:srgbClr val="FFFFFF"/>
        </a:lt1>
        <a:dk2>
          <a:srgbClr val="292929"/>
        </a:dk2>
        <a:lt2>
          <a:srgbClr val="E3EBF1"/>
        </a:lt2>
        <a:accent1>
          <a:srgbClr val="003399"/>
        </a:accent1>
        <a:accent2>
          <a:srgbClr val="DC0000"/>
        </a:accent2>
        <a:accent3>
          <a:srgbClr val="ACACAC"/>
        </a:accent3>
        <a:accent4>
          <a:srgbClr val="DADADA"/>
        </a:accent4>
        <a:accent5>
          <a:srgbClr val="AAADCA"/>
        </a:accent5>
        <a:accent6>
          <a:srgbClr val="C70000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기본 디자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기본 디자인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algn="ctr" latinLnBrk="0">
          <a:defRPr sz="1600" dirty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3">
        <a:dk1>
          <a:srgbClr val="336699"/>
        </a:dk1>
        <a:lt1>
          <a:srgbClr val="FFFFFF"/>
        </a:lt1>
        <a:dk2>
          <a:srgbClr val="292929"/>
        </a:dk2>
        <a:lt2>
          <a:srgbClr val="E3EBF1"/>
        </a:lt2>
        <a:accent1>
          <a:srgbClr val="003399"/>
        </a:accent1>
        <a:accent2>
          <a:srgbClr val="DC0000"/>
        </a:accent2>
        <a:accent3>
          <a:srgbClr val="ACACAC"/>
        </a:accent3>
        <a:accent4>
          <a:srgbClr val="DADADA"/>
        </a:accent4>
        <a:accent5>
          <a:srgbClr val="AAADCA"/>
        </a:accent5>
        <a:accent6>
          <a:srgbClr val="C70000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시차">
  <a:themeElements>
    <a:clrScheme name="시차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시차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시차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3858</Words>
  <Application>Microsoft Office PowerPoint</Application>
  <PresentationFormat>화면 슬라이드 쇼(4:3)</PresentationFormat>
  <Paragraphs>1184</Paragraphs>
  <Slides>161</Slides>
  <Notes>39</Notes>
  <HiddenSlides>0</HiddenSlides>
  <MMClips>0</MMClips>
  <ScaleCrop>false</ScaleCrop>
  <HeadingPairs>
    <vt:vector size="8" baseType="variant">
      <vt:variant>
        <vt:lpstr>사용한 글꼴</vt:lpstr>
      </vt:variant>
      <vt:variant>
        <vt:i4>38</vt:i4>
      </vt:variant>
      <vt:variant>
        <vt:lpstr>테마</vt:lpstr>
      </vt:variant>
      <vt:variant>
        <vt:i4>8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161</vt:i4>
      </vt:variant>
    </vt:vector>
  </HeadingPairs>
  <TitlesOfParts>
    <vt:vector size="208" baseType="lpstr">
      <vt:lpstr>Adobe Fangsong Std R</vt:lpstr>
      <vt:lpstr>Arial Unicode MS</vt:lpstr>
      <vt:lpstr>Coco Gothic</vt:lpstr>
      <vt:lpstr>Coco Gothic Light</vt:lpstr>
      <vt:lpstr>Coco Gothic UltraLight</vt:lpstr>
      <vt:lpstr>Gill Sans Light</vt:lpstr>
      <vt:lpstr>HelveticaNeueLT Pro 55 Roman</vt:lpstr>
      <vt:lpstr>HY엽서L</vt:lpstr>
      <vt:lpstr>HY헤드라인M</vt:lpstr>
      <vt:lpstr>Meiryo</vt:lpstr>
      <vt:lpstr>굴림</vt:lpstr>
      <vt:lpstr>맑은 고딕</vt:lpstr>
      <vt:lpstr>Arial</vt:lpstr>
      <vt:lpstr>Arial Black</vt:lpstr>
      <vt:lpstr>Bauhaus 93</vt:lpstr>
      <vt:lpstr>Book Antiqua</vt:lpstr>
      <vt:lpstr>Calibri</vt:lpstr>
      <vt:lpstr>Calibri Light</vt:lpstr>
      <vt:lpstr>Cambria Math</vt:lpstr>
      <vt:lpstr>Century Gothic</vt:lpstr>
      <vt:lpstr>Corbel</vt:lpstr>
      <vt:lpstr>Courier New</vt:lpstr>
      <vt:lpstr>Garamond</vt:lpstr>
      <vt:lpstr>Georgia</vt:lpstr>
      <vt:lpstr>Gill Sans MT</vt:lpstr>
      <vt:lpstr>Lucida Calligraphy</vt:lpstr>
      <vt:lpstr>Lucida Sans</vt:lpstr>
      <vt:lpstr>Lucida Sans Unicode</vt:lpstr>
      <vt:lpstr>Maiandra GD</vt:lpstr>
      <vt:lpstr>Palatino Linotype</vt:lpstr>
      <vt:lpstr>Segoe UI</vt:lpstr>
      <vt:lpstr>Segoe UI Semilight</vt:lpstr>
      <vt:lpstr>Tahoma</vt:lpstr>
      <vt:lpstr>Times New Roman</vt:lpstr>
      <vt:lpstr>Trebuchet MS</vt:lpstr>
      <vt:lpstr>Verdana</vt:lpstr>
      <vt:lpstr>Wingdings</vt:lpstr>
      <vt:lpstr>Wingdings 2</vt:lpstr>
      <vt:lpstr>1_기본 디자인</vt:lpstr>
      <vt:lpstr>2_기본 디자인</vt:lpstr>
      <vt:lpstr>3_기본 디자인</vt:lpstr>
      <vt:lpstr>4_기본 디자인</vt:lpstr>
      <vt:lpstr>Office Theme</vt:lpstr>
      <vt:lpstr>5_기본 디자인</vt:lpstr>
      <vt:lpstr>6_기본 디자인</vt:lpstr>
      <vt:lpstr>시차</vt:lpstr>
      <vt:lpstr>Acrobat Document</vt:lpstr>
      <vt:lpstr> 시각 Tech. 심화과정 (2)</vt:lpstr>
      <vt:lpstr>AGENDA</vt:lpstr>
      <vt:lpstr>Color Constancy</vt:lpstr>
      <vt:lpstr>Approaching the Computational Color Constancy as a Classiﬁcation Problem through Deep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colorization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Super-resolution</vt:lpstr>
      <vt:lpstr>Image Super-­‐Resolution Using   Deep Convolutional Networks</vt:lpstr>
      <vt:lpstr>Single image super-resolution</vt:lpstr>
      <vt:lpstr>Applications</vt:lpstr>
      <vt:lpstr>Single image super-resolution</vt:lpstr>
      <vt:lpstr>Example-based methods</vt:lpstr>
      <vt:lpstr>Example-based methods</vt:lpstr>
      <vt:lpstr>Contributions</vt:lpstr>
      <vt:lpstr>Super-resolution CNN (SRCNN)</vt:lpstr>
      <vt:lpstr>Super-resolution CNN (SRCNN)</vt:lpstr>
      <vt:lpstr>Super-resolution CNN (SRCNN)</vt:lpstr>
      <vt:lpstr>Super-resolution CNN (SRCNN)</vt:lpstr>
      <vt:lpstr>Relation to the sparse-coding-based methods</vt:lpstr>
      <vt:lpstr>Relation to the sparse-coding-based methods</vt:lpstr>
      <vt:lpstr>Relation to the sparse-coding-based methods</vt:lpstr>
      <vt:lpstr>Loss function</vt:lpstr>
      <vt:lpstr>Training data</vt:lpstr>
      <vt:lpstr>Training data</vt:lpstr>
      <vt:lpstr>Filter number</vt:lpstr>
      <vt:lpstr>Filter size</vt:lpstr>
      <vt:lpstr>Deeper structure</vt:lpstr>
      <vt:lpstr>Comparisons with existing methods</vt:lpstr>
      <vt:lpstr>Comparisons with existing methods</vt:lpstr>
      <vt:lpstr>PowerPoint 프레젠테이션</vt:lpstr>
      <vt:lpstr>PowerPoint 프레젠테이션</vt:lpstr>
      <vt:lpstr>PowerPoint 프레젠테이션</vt:lpstr>
      <vt:lpstr>Speed comparison</vt:lpstr>
      <vt:lpstr>Color channels</vt:lpstr>
      <vt:lpstr>Plausible extensions</vt:lpstr>
      <vt:lpstr>Summary</vt:lpstr>
      <vt:lpstr>Accurate Image Super-Resolution using Very Deep Convolutional Networks</vt:lpstr>
      <vt:lpstr>PowerPoint 프레젠테이션</vt:lpstr>
      <vt:lpstr>Motivation</vt:lpstr>
      <vt:lpstr>Our Approach for Context</vt:lpstr>
      <vt:lpstr>Our Approach for fast convergence</vt:lpstr>
      <vt:lpstr>Our Approach for Scales </vt:lpstr>
      <vt:lpstr>Proposed model</vt:lpstr>
      <vt:lpstr>Training details   Residual learning</vt:lpstr>
      <vt:lpstr>Training details    Adjustable Gradient Clipping</vt:lpstr>
      <vt:lpstr>PowerPoint 프레젠테이션</vt:lpstr>
      <vt:lpstr>Understanding Properties   The deeper, the better</vt:lpstr>
      <vt:lpstr>Understanding Properties   Residual vs. non-residual learning</vt:lpstr>
      <vt:lpstr>Understanding Properties   One model, Multiple scales</vt:lpstr>
      <vt:lpstr>Experimental Results</vt:lpstr>
      <vt:lpstr>Performance Plot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Generative Adversarial Networks (GAN)</vt:lpstr>
      <vt:lpstr>Basic Idea of GAN</vt:lpstr>
      <vt:lpstr>Basic Idea of GAN</vt:lpstr>
      <vt:lpstr>GAN – minmax game</vt:lpstr>
      <vt:lpstr>GAN – minmax game</vt:lpstr>
      <vt:lpstr>GAN – minmax game</vt:lpstr>
      <vt:lpstr>GAN – example</vt:lpstr>
      <vt:lpstr>GAN – example</vt:lpstr>
      <vt:lpstr>GAN Application: Super-Resolution</vt:lpstr>
      <vt:lpstr>GAN Application: SRGAN</vt:lpstr>
      <vt:lpstr>GAN Application: SRGAN</vt:lpstr>
      <vt:lpstr>GAN Application: SRGAN</vt:lpstr>
      <vt:lpstr>GAN Application: SRGAN</vt:lpstr>
      <vt:lpstr>GAN Application: SRGAN</vt:lpstr>
      <vt:lpstr>In-camera image processing</vt:lpstr>
      <vt:lpstr> Modelling the Scene Dependent Imaging in Cameras with a Deep Neural Network</vt:lpstr>
      <vt:lpstr>What about the Auto-Mode?</vt:lpstr>
      <vt:lpstr>What about the Auto-Mode?</vt:lpstr>
      <vt:lpstr>What about the Auto-Mode?</vt:lpstr>
      <vt:lpstr>Dataset</vt:lpstr>
      <vt:lpstr>Dataset</vt:lpstr>
      <vt:lpstr>How to model the scene dependency?</vt:lpstr>
      <vt:lpstr>Limitation of CNN based Models</vt:lpstr>
      <vt:lpstr>Our Approach</vt:lpstr>
      <vt:lpstr>Learnable Histogram</vt:lpstr>
      <vt:lpstr>Multi-Scale Pyramid Pooling Layer</vt:lpstr>
      <vt:lpstr>Patch-Wise Training Method</vt:lpstr>
      <vt:lpstr>Convolutional Layers</vt:lpstr>
      <vt:lpstr>Experiments</vt:lpstr>
      <vt:lpstr>Quantitative Results</vt:lpstr>
      <vt:lpstr>Qualitative Results</vt:lpstr>
      <vt:lpstr>Qualitative Results</vt:lpstr>
      <vt:lpstr>Application: Image Deblurring</vt:lpstr>
      <vt:lpstr>Application: Image Deblurring</vt:lpstr>
      <vt:lpstr>Application: Image Deblurring</vt:lpstr>
      <vt:lpstr>Application: Image Deblurring</vt:lpstr>
      <vt:lpstr>Application: Image Deblurring</vt:lpstr>
      <vt:lpstr>Application: Image Deblurring</vt:lpstr>
      <vt:lpstr>Conclusion</vt:lpstr>
      <vt:lpstr>Summary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Learning과 인공지능</dc:title>
  <dc:creator>Seon Joo Kim</dc:creator>
  <cp:lastModifiedBy>Seon Joo Kim</cp:lastModifiedBy>
  <cp:revision>93</cp:revision>
  <dcterms:created xsi:type="dcterms:W3CDTF">2017-06-19T10:49:05Z</dcterms:created>
  <dcterms:modified xsi:type="dcterms:W3CDTF">2018-04-12T11:30:19Z</dcterms:modified>
</cp:coreProperties>
</file>